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2" r:id="rId3"/>
    <p:sldId id="301" r:id="rId4"/>
    <p:sldId id="259" r:id="rId5"/>
    <p:sldId id="305" r:id="rId6"/>
    <p:sldId id="279" r:id="rId7"/>
    <p:sldId id="260" r:id="rId8"/>
    <p:sldId id="267" r:id="rId9"/>
    <p:sldId id="278" r:id="rId10"/>
    <p:sldId id="261" r:id="rId11"/>
    <p:sldId id="284" r:id="rId12"/>
    <p:sldId id="289" r:id="rId13"/>
    <p:sldId id="288" r:id="rId14"/>
    <p:sldId id="287" r:id="rId15"/>
    <p:sldId id="286" r:id="rId16"/>
    <p:sldId id="293" r:id="rId17"/>
    <p:sldId id="290" r:id="rId18"/>
    <p:sldId id="292" r:id="rId19"/>
    <p:sldId id="280" r:id="rId20"/>
    <p:sldId id="303" r:id="rId21"/>
    <p:sldId id="304" r:id="rId22"/>
    <p:sldId id="271" r:id="rId23"/>
    <p:sldId id="276" r:id="rId24"/>
    <p:sldId id="275" r:id="rId25"/>
    <p:sldId id="273" r:id="rId26"/>
    <p:sldId id="297" r:id="rId27"/>
    <p:sldId id="298" r:id="rId28"/>
    <p:sldId id="299" r:id="rId29"/>
    <p:sldId id="300" r:id="rId30"/>
    <p:sldId id="30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2094" y="-5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05AE4F66-04D6-49B3-823B-D1E9319C65C2}"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AE4F66-04D6-49B3-823B-D1E9319C65C2}"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5AE4F66-04D6-49B3-823B-D1E9319C65C2}"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A9F03E-8DD6-4EDF-80C2-8779C555DA46}" type="datetimeFigureOut">
              <a:rPr lang="en-US" smtClean="0"/>
              <a:pPr/>
              <a:t>12/7/2012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5AE4F66-04D6-49B3-823B-D1E9319C65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0CA9F03E-8DD6-4EDF-80C2-8779C555DA46}" type="datetimeFigureOut">
              <a:rPr lang="en-US" smtClean="0"/>
              <a:pPr/>
              <a:t>12/7/2012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05AE4F66-04D6-49B3-823B-D1E9319C65C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0CA9F03E-8DD6-4EDF-80C2-8779C555DA46}" type="datetimeFigureOut">
              <a:rPr lang="en-US" smtClean="0"/>
              <a:pPr/>
              <a:t>12/7/2012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5AE4F66-04D6-49B3-823B-D1E9319C65C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mailto:gleng2041@aol.co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mailto:Gleng2041@aol.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mailto:Gleng2041@aol.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457201"/>
            <a:ext cx="7772400" cy="2590799"/>
          </a:xfrm>
        </p:spPr>
        <p:txBody>
          <a:bodyPr>
            <a:normAutofit/>
          </a:bodyPr>
          <a:lstStyle/>
          <a:p>
            <a:r>
              <a:rPr lang="en-US" dirty="0" smtClean="0"/>
              <a:t>Pygmalion Effect: </a:t>
            </a:r>
            <a:br>
              <a:rPr lang="en-US" dirty="0" smtClean="0"/>
            </a:br>
            <a:r>
              <a:rPr lang="en-US" dirty="0" smtClean="0"/>
              <a:t>teachers’ Expectations And how they impact Student Achievement</a:t>
            </a:r>
            <a:endParaRPr lang="en-US" dirty="0"/>
          </a:p>
        </p:txBody>
      </p:sp>
      <p:sp>
        <p:nvSpPr>
          <p:cNvPr id="7" name="Subtitle 6"/>
          <p:cNvSpPr>
            <a:spLocks noGrp="1"/>
          </p:cNvSpPr>
          <p:nvPr>
            <p:ph type="subTitle" idx="1"/>
          </p:nvPr>
        </p:nvSpPr>
        <p:spPr>
          <a:xfrm>
            <a:off x="914400" y="3733800"/>
            <a:ext cx="7772400" cy="2057400"/>
          </a:xfrm>
        </p:spPr>
        <p:txBody>
          <a:bodyPr>
            <a:normAutofit/>
          </a:bodyPr>
          <a:lstStyle/>
          <a:p>
            <a:r>
              <a:rPr lang="en-US" dirty="0" smtClean="0">
                <a:solidFill>
                  <a:schemeClr val="tx1"/>
                </a:solidFill>
              </a:rPr>
              <a:t>Glen </a:t>
            </a:r>
            <a:r>
              <a:rPr lang="en-US" dirty="0" err="1" smtClean="0">
                <a:solidFill>
                  <a:schemeClr val="tx1"/>
                </a:solidFill>
              </a:rPr>
              <a:t>Gochal</a:t>
            </a:r>
            <a:endParaRPr lang="en-US" dirty="0" smtClean="0">
              <a:solidFill>
                <a:schemeClr val="tx1"/>
              </a:solidFill>
            </a:endParaRPr>
          </a:p>
          <a:p>
            <a:r>
              <a:rPr lang="en-US" dirty="0" smtClean="0">
                <a:solidFill>
                  <a:schemeClr val="tx1"/>
                </a:solidFill>
              </a:rPr>
              <a:t> Professor </a:t>
            </a:r>
            <a:r>
              <a:rPr lang="en-US" dirty="0">
                <a:solidFill>
                  <a:schemeClr val="tx1"/>
                </a:solidFill>
              </a:rPr>
              <a:t>O’Connor-</a:t>
            </a:r>
            <a:r>
              <a:rPr lang="en-US" dirty="0" err="1">
                <a:solidFill>
                  <a:schemeClr val="tx1"/>
                </a:solidFill>
              </a:rPr>
              <a:t>Petruso</a:t>
            </a:r>
            <a:endParaRPr lang="en-US" dirty="0">
              <a:solidFill>
                <a:schemeClr val="tx1"/>
              </a:solidFill>
            </a:endParaRPr>
          </a:p>
          <a:p>
            <a:r>
              <a:rPr lang="en-US" dirty="0" smtClean="0">
                <a:solidFill>
                  <a:schemeClr val="tx1"/>
                </a:solidFill>
              </a:rPr>
              <a:t> Seminar </a:t>
            </a:r>
            <a:r>
              <a:rPr lang="en-US" dirty="0">
                <a:solidFill>
                  <a:schemeClr val="tx1"/>
                </a:solidFill>
              </a:rPr>
              <a:t>in Applied Theory and Research 1</a:t>
            </a:r>
          </a:p>
          <a:p>
            <a:r>
              <a:rPr lang="en-US" dirty="0">
                <a:solidFill>
                  <a:schemeClr val="tx1"/>
                </a:solidFill>
              </a:rPr>
              <a:t>CBSE 7201T</a:t>
            </a:r>
          </a:p>
          <a:p>
            <a:r>
              <a:rPr lang="en-US" dirty="0">
                <a:solidFill>
                  <a:schemeClr val="tx1"/>
                </a:solidFill>
              </a:rPr>
              <a:t>Fall 2012</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1752600"/>
          </a:xfrm>
        </p:spPr>
        <p:txBody>
          <a:bodyPr>
            <a:normAutofit fontScale="90000"/>
          </a:bodyPr>
          <a:lstStyle/>
          <a:p>
            <a:pPr algn="ctr"/>
            <a:r>
              <a:rPr lang="en-US" b="1" dirty="0" smtClean="0">
                <a:latin typeface="Times New Roman" pitchFamily="18" charset="0"/>
              </a:rPr>
              <a:t>What can be done to help teachers be aware of and combat the Pygmalion Effect?</a:t>
            </a:r>
            <a:endParaRPr lang="en-US" b="1" dirty="0">
              <a:latin typeface="Times New Roman" pitchFamily="18" charset="0"/>
            </a:endParaRPr>
          </a:p>
        </p:txBody>
      </p:sp>
      <p:sp>
        <p:nvSpPr>
          <p:cNvPr id="3" name="Content Placeholder 2"/>
          <p:cNvSpPr>
            <a:spLocks noGrp="1"/>
          </p:cNvSpPr>
          <p:nvPr>
            <p:ph idx="1"/>
          </p:nvPr>
        </p:nvSpPr>
        <p:spPr>
          <a:xfrm>
            <a:off x="914400" y="2438400"/>
            <a:ext cx="7772400" cy="3917160"/>
          </a:xfrm>
        </p:spPr>
        <p:txBody>
          <a:bodyPr/>
          <a:lstStyle/>
          <a:p>
            <a:endParaRPr lang="en-US" dirty="0" smtClean="0"/>
          </a:p>
          <a:p>
            <a:r>
              <a:rPr lang="en-US" dirty="0" smtClean="0">
                <a:latin typeface="Times New Roman" pitchFamily="18" charset="0"/>
              </a:rPr>
              <a:t>Efforts aimed at helping teachers to avoid harmful stereotyping of students often begin with activities designed to raise teachers' awareness of their unconscious biases.</a:t>
            </a:r>
          </a:p>
          <a:p>
            <a:pPr>
              <a:buFont typeface="Wingdings" pitchFamily="2" charset="2"/>
              <a:buChar char="§"/>
            </a:pPr>
            <a:r>
              <a:rPr lang="en-US" sz="2000" dirty="0" smtClean="0">
                <a:latin typeface="Times New Roman" pitchFamily="18" charset="0"/>
                <a:cs typeface="Times New Roman" pitchFamily="18" charset="0"/>
              </a:rPr>
              <a:t>	 (Cotton. 1989) </a:t>
            </a:r>
            <a:endParaRPr lang="en-US" sz="20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Independent Evaluation</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SETTING GOALS WHICH ARE EXPRESSED AS MINIMALLY ACCEPTABLE LEVELS OF ACHIEVEMENT rather than using prior achievement data to establish ceiling levels beyond which students would not be expected to progress (Good, 1987)</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Cycle of Expectations</a:t>
            </a:r>
            <a:endParaRPr lang="en-US" dirty="0"/>
          </a:p>
        </p:txBody>
      </p:sp>
      <p:sp>
        <p:nvSpPr>
          <p:cNvPr id="3" name="Content Placeholder 2"/>
          <p:cNvSpPr>
            <a:spLocks noGrp="1"/>
          </p:cNvSpPr>
          <p:nvPr>
            <p:ph idx="1"/>
          </p:nvPr>
        </p:nvSpPr>
        <p:spPr/>
        <p:txBody>
          <a:bodyPr>
            <a:normAutofit fontScale="92500"/>
          </a:bodyPr>
          <a:lstStyle/>
          <a:p>
            <a:r>
              <a:rPr lang="en-US" dirty="0" smtClean="0"/>
              <a:t>The self-fulfilling model posits that sales managers’ expectations and treatment of salespersons will be influenced by background factors of the salespersons (e.g., age gender, ethnicity, experience). These expectations and treatment by the sales manager will, in turn, influence the salespersons’ self-expectations, which will ultimately influence the performance of the salespersons.</a:t>
            </a:r>
          </a:p>
          <a:p>
            <a:pPr>
              <a:buNone/>
            </a:pPr>
            <a:r>
              <a:rPr lang="en-US" dirty="0" smtClean="0"/>
              <a:t>	(</a:t>
            </a:r>
            <a:r>
              <a:rPr lang="en-US" dirty="0" err="1" smtClean="0"/>
              <a:t>Chowdhury</a:t>
            </a:r>
            <a:r>
              <a:rPr lang="en-US" dirty="0" smtClean="0"/>
              <a:t>, 2007)</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Defiance of Expectations</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I ask them to define a research problem, search the literature, design an experiment and come in with results all in one semester. Now nobody can do all that in one semester. I can't do that in one semester, but these are juniors: they don't know it can't be done; so they all do it. They do amazing things (</a:t>
            </a:r>
            <a:r>
              <a:rPr lang="en-US" dirty="0" err="1" smtClean="0"/>
              <a:t>Rhem</a:t>
            </a:r>
            <a:r>
              <a:rPr lang="en-US" dirty="0" smtClean="0"/>
              <a:t>, 1999).</a:t>
            </a:r>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Teacher Dependence</a:t>
            </a:r>
            <a:endParaRPr lang="en-US" dirty="0"/>
          </a:p>
        </p:txBody>
      </p:sp>
      <p:sp>
        <p:nvSpPr>
          <p:cNvPr id="3" name="Content Placeholder 2"/>
          <p:cNvSpPr>
            <a:spLocks noGrp="1"/>
          </p:cNvSpPr>
          <p:nvPr>
            <p:ph idx="1"/>
          </p:nvPr>
        </p:nvSpPr>
        <p:spPr/>
        <p:txBody>
          <a:bodyPr>
            <a:normAutofit fontScale="92500"/>
          </a:bodyPr>
          <a:lstStyle/>
          <a:p>
            <a:r>
              <a:rPr lang="en-US" dirty="0" smtClean="0"/>
              <a:t>They see teaching as a technical activity of “transmitting” the certified content of the school curriculum from books to students. Similarly, they see learning to teach as the simple act of acquiring technical knowledge and skills that will allow teachers to dispense information to students efficiently—which involves providing different types of educational experiences to students of different abilities.</a:t>
            </a:r>
          </a:p>
          <a:p>
            <a:pPr>
              <a:buNone/>
            </a:pPr>
            <a:r>
              <a:rPr lang="en-US" dirty="0" smtClean="0"/>
              <a:t>	 (Villegas, 2007)</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dirty="0" smtClean="0"/>
              <a:t>Great Expectations Yield Great Results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They concluded that students whose teachers expected a high increase of learning ability within the next year, indeed had higher intelligence scores at the end of the school year.</a:t>
            </a:r>
          </a:p>
          <a:p>
            <a:pPr>
              <a:buNone/>
            </a:pPr>
            <a:r>
              <a:rPr lang="en-US" dirty="0" smtClean="0"/>
              <a:t>	(</a:t>
            </a:r>
            <a:r>
              <a:rPr lang="en-US" dirty="0" err="1" smtClean="0"/>
              <a:t>Jussim</a:t>
            </a:r>
            <a:r>
              <a:rPr lang="en-US" dirty="0" smtClean="0"/>
              <a:t>, L. &amp;  </a:t>
            </a:r>
            <a:r>
              <a:rPr lang="en-US" dirty="0" err="1" smtClean="0"/>
              <a:t>Harber</a:t>
            </a:r>
            <a:r>
              <a:rPr lang="en-US" dirty="0" smtClean="0"/>
              <a:t>, K.2005)</a:t>
            </a:r>
          </a:p>
          <a:p>
            <a:endParaRPr lang="en-US" dirty="0" smtClean="0"/>
          </a:p>
          <a:p>
            <a:r>
              <a:rPr lang="en-US" dirty="0" smtClean="0"/>
              <a:t>Students' early performance and gender predicted teachers' expectations, with higher expectations for high achieving students and girls.</a:t>
            </a:r>
          </a:p>
          <a:p>
            <a:pPr>
              <a:buNone/>
            </a:pPr>
            <a:r>
              <a:rPr lang="en-US" dirty="0" smtClean="0"/>
              <a:t>	(</a:t>
            </a:r>
            <a:r>
              <a:rPr lang="en-US" dirty="0" err="1" smtClean="0"/>
              <a:t>Madon</a:t>
            </a:r>
            <a:r>
              <a:rPr lang="en-US" dirty="0" smtClean="0"/>
              <a:t>, S. &amp; </a:t>
            </a:r>
            <a:r>
              <a:rPr lang="en-US" dirty="0" err="1" smtClean="0"/>
              <a:t>Jussim</a:t>
            </a:r>
            <a:r>
              <a:rPr lang="en-US" dirty="0" smtClean="0"/>
              <a:t>, L. 1998)</a:t>
            </a:r>
          </a:p>
          <a:p>
            <a:pPr>
              <a:buNone/>
            </a:pPr>
            <a:r>
              <a:rPr lang="en-US" dirty="0" smtClean="0"/>
              <a:t> </a:t>
            </a:r>
          </a:p>
          <a:p>
            <a:endParaRPr lang="en-US" sz="24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914400"/>
          </a:xfrm>
        </p:spPr>
        <p:txBody>
          <a:bodyPr/>
          <a:lstStyle/>
          <a:p>
            <a:pPr algn="ctr"/>
            <a:r>
              <a:rPr lang="en-US" sz="3000" dirty="0" smtClean="0"/>
              <a:t>Low Expectations Yield Poor Results</a:t>
            </a:r>
            <a:endParaRPr lang="en-US" sz="3000" dirty="0"/>
          </a:p>
        </p:txBody>
      </p:sp>
      <p:sp>
        <p:nvSpPr>
          <p:cNvPr id="3" name="Content Placeholder 2"/>
          <p:cNvSpPr>
            <a:spLocks noGrp="1"/>
          </p:cNvSpPr>
          <p:nvPr>
            <p:ph idx="1"/>
          </p:nvPr>
        </p:nvSpPr>
        <p:spPr/>
        <p:txBody>
          <a:bodyPr>
            <a:normAutofit fontScale="85000" lnSpcReduction="20000"/>
          </a:bodyPr>
          <a:lstStyle/>
          <a:p>
            <a:r>
              <a:rPr lang="en-US" dirty="0" smtClean="0"/>
              <a:t>“ compared to their treatment of low expectation students, teachers were more likely to praise high expectation students for correct answers, less likely to criticize them for failure, and more likely to try to elicit an improved response from them when they failed to answer correctly the first time.”</a:t>
            </a:r>
          </a:p>
          <a:p>
            <a:pPr>
              <a:buNone/>
            </a:pPr>
            <a:r>
              <a:rPr lang="en-US" dirty="0" smtClean="0"/>
              <a:t>     (</a:t>
            </a:r>
            <a:r>
              <a:rPr lang="en-US" dirty="0" err="1" smtClean="0"/>
              <a:t>Brophy</a:t>
            </a:r>
            <a:r>
              <a:rPr lang="en-US" dirty="0" smtClean="0"/>
              <a:t>, 1974) </a:t>
            </a:r>
          </a:p>
          <a:p>
            <a:r>
              <a:rPr lang="en-US" dirty="0" smtClean="0"/>
              <a:t>Low achieving students tend to receive more criticism and less praise from professional teachers. Teachers tend to praise high expectation students more. </a:t>
            </a:r>
          </a:p>
          <a:p>
            <a:r>
              <a:rPr lang="en-US" dirty="0" smtClean="0"/>
              <a:t>(Copper, 1979</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Teachers as Divisive Forces</a:t>
            </a:r>
            <a:endParaRPr lang="en-US" dirty="0"/>
          </a:p>
        </p:txBody>
      </p:sp>
      <p:sp>
        <p:nvSpPr>
          <p:cNvPr id="3" name="Content Placeholder 2"/>
          <p:cNvSpPr>
            <a:spLocks noGrp="1"/>
          </p:cNvSpPr>
          <p:nvPr>
            <p:ph idx="1"/>
          </p:nvPr>
        </p:nvSpPr>
        <p:spPr/>
        <p:txBody>
          <a:bodyPr>
            <a:normAutofit/>
          </a:bodyPr>
          <a:lstStyle/>
          <a:p>
            <a:r>
              <a:rPr lang="en-US" sz="2000" dirty="0" smtClean="0">
                <a:latin typeface="Times New Roman" pitchFamily="18" charset="0"/>
                <a:cs typeface="Times New Roman" pitchFamily="18" charset="0"/>
              </a:rPr>
              <a:t>Taken together, the findings in this study suggest that teachers play a role in enlarging existing socio-economic background differences between children, with differential effects for majority and minority children.</a:t>
            </a:r>
          </a:p>
          <a:p>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Speybroeck,S</a:t>
            </a:r>
            <a:r>
              <a:rPr lang="en-US" sz="2000" dirty="0" smtClean="0">
                <a:latin typeface="Times New Roman" pitchFamily="18" charset="0"/>
                <a:cs typeface="Times New Roman" pitchFamily="18" charset="0"/>
              </a:rPr>
              <a:t>. &amp; Damme,J.,2012)</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The evidence presented here suggests that teachers base their expectations upon past performance to a much greater degree than upon ethnicity, sex, socioeconomic status, or intellectual ability.</a:t>
            </a:r>
          </a:p>
          <a:p>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(Clifton, 1981</a:t>
            </a:r>
            <a:r>
              <a:rPr lang="en-US" dirty="0" smtClean="0"/>
              <a:t>)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dirty="0" smtClean="0"/>
              <a:t>Teachers as Agents of Stagnation</a:t>
            </a:r>
            <a:endParaRPr lang="en-US" sz="3000" dirty="0"/>
          </a:p>
        </p:txBody>
      </p:sp>
      <p:sp>
        <p:nvSpPr>
          <p:cNvPr id="3" name="Content Placeholder 2"/>
          <p:cNvSpPr>
            <a:spLocks noGrp="1"/>
          </p:cNvSpPr>
          <p:nvPr>
            <p:ph idx="1"/>
          </p:nvPr>
        </p:nvSpPr>
        <p:spPr/>
        <p:txBody>
          <a:bodyPr>
            <a:normAutofit fontScale="77500" lnSpcReduction="20000"/>
          </a:bodyPr>
          <a:lstStyle/>
          <a:p>
            <a:r>
              <a:rPr lang="en-US" dirty="0" smtClean="0"/>
              <a:t> "How should </a:t>
            </a:r>
            <a:r>
              <a:rPr lang="en-US" sz="2600" dirty="0" smtClean="0">
                <a:latin typeface="Times New Roman" pitchFamily="18" charset="0"/>
                <a:cs typeface="Times New Roman" pitchFamily="18" charset="0"/>
              </a:rPr>
              <a:t>mature-age</a:t>
            </a:r>
            <a:r>
              <a:rPr lang="en-US" dirty="0" smtClean="0"/>
              <a:t> student-teachers respond to expectations that are in most cases groundless?" Here things don't look too good. Rosenthal (1968/1992) showed that when pupils improve against expectations they are disliked by their teachers and in some cases show signs of being in conflict.</a:t>
            </a:r>
          </a:p>
          <a:p>
            <a:pPr>
              <a:buNone/>
            </a:pPr>
            <a:r>
              <a:rPr lang="en-US" dirty="0" smtClean="0"/>
              <a:t>	(Rosenthal, R., &amp; </a:t>
            </a:r>
            <a:r>
              <a:rPr lang="en-US" dirty="0" err="1" smtClean="0"/>
              <a:t>Jacobson,l</a:t>
            </a:r>
            <a:r>
              <a:rPr lang="en-US" dirty="0" smtClean="0"/>
              <a:t>  1968)</a:t>
            </a:r>
          </a:p>
          <a:p>
            <a:pPr>
              <a:buNone/>
            </a:pPr>
            <a:r>
              <a:rPr lang="en-US" dirty="0" smtClean="0"/>
              <a:t> </a:t>
            </a:r>
          </a:p>
          <a:p>
            <a:r>
              <a:rPr lang="en-US" dirty="0" smtClean="0"/>
              <a:t>If teachers are able to recognize their own nonverbal behaviors, they can determine if the behaviors are appropriate to the goals of the task and occur enough to become reliable cues to the students.</a:t>
            </a:r>
          </a:p>
          <a:p>
            <a:pPr>
              <a:buNone/>
            </a:pPr>
            <a:r>
              <a:rPr lang="en-US" dirty="0" smtClean="0"/>
              <a:t>	(</a:t>
            </a:r>
            <a:r>
              <a:rPr lang="en-US" dirty="0" err="1" smtClean="0"/>
              <a:t>Woolfolk,A.E</a:t>
            </a:r>
            <a:r>
              <a:rPr lang="en-US" dirty="0" smtClean="0"/>
              <a:t>, &amp;  Brooks,D.M.,1985)</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Organizational Control</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implication here is that organizations have a responsibility to shape behavior by creating expectant environments that induce positive behavior. Of course, we are really talking about people when we speak of such abstract things such as "organizations" and "environments." Organizations are made up of people and when we speak of creating expectant environments we are speaking about developing teachers who have high expectations of their students.</a:t>
            </a:r>
          </a:p>
          <a:p>
            <a:r>
              <a:rPr lang="en-US" dirty="0" smtClean="0"/>
              <a:t>(</a:t>
            </a:r>
            <a:r>
              <a:rPr lang="en-US" dirty="0" err="1" smtClean="0"/>
              <a:t>Etheriggton</a:t>
            </a:r>
            <a:r>
              <a:rPr lang="en-US" dirty="0" smtClean="0"/>
              <a:t> , 2011)</a:t>
            </a:r>
          </a:p>
          <a:p>
            <a:endParaRPr lang="en-US" sz="22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rPr>
              <a:t>Table of Contents</a:t>
            </a:r>
            <a:endParaRPr lang="en-US" b="1" dirty="0">
              <a:latin typeface="Times New Roman" pitchFamily="18" charset="0"/>
            </a:endParaRPr>
          </a:p>
        </p:txBody>
      </p:sp>
      <p:sp>
        <p:nvSpPr>
          <p:cNvPr id="3" name="Content Placeholder 2"/>
          <p:cNvSpPr>
            <a:spLocks noGrp="1"/>
          </p:cNvSpPr>
          <p:nvPr>
            <p:ph idx="1"/>
          </p:nvPr>
        </p:nvSpPr>
        <p:spPr>
          <a:xfrm>
            <a:off x="914400" y="1447800"/>
            <a:ext cx="7772400" cy="5105400"/>
          </a:xfrm>
        </p:spPr>
        <p:txBody>
          <a:bodyPr>
            <a:normAutofit lnSpcReduction="10000"/>
          </a:bodyPr>
          <a:lstStyle/>
          <a:p>
            <a:pPr lvl="1">
              <a:lnSpc>
                <a:spcPct val="80000"/>
              </a:lnSpc>
              <a:buSzTx/>
              <a:buFont typeface="Wingdings" pitchFamily="2" charset="2"/>
              <a:buChar char="§"/>
            </a:pPr>
            <a:r>
              <a:rPr lang="en-US" dirty="0" smtClean="0">
                <a:latin typeface="Times New Roman" pitchFamily="18" charset="0"/>
              </a:rPr>
              <a:t>Abstract</a:t>
            </a:r>
            <a:endParaRPr lang="en-US" sz="2100" dirty="0" smtClean="0">
              <a:latin typeface="Times New Roman" pitchFamily="18" charset="0"/>
            </a:endParaRPr>
          </a:p>
          <a:p>
            <a:pPr lvl="1">
              <a:lnSpc>
                <a:spcPct val="80000"/>
              </a:lnSpc>
              <a:buSzTx/>
              <a:buFont typeface="Wingdings" pitchFamily="2" charset="2"/>
              <a:buChar char="§"/>
            </a:pPr>
            <a:r>
              <a:rPr lang="en-US" dirty="0" smtClean="0">
                <a:latin typeface="Times New Roman" pitchFamily="18" charset="0"/>
              </a:rPr>
              <a:t>Introduction</a:t>
            </a:r>
            <a:r>
              <a:rPr lang="en-US" dirty="0" smtClean="0">
                <a:latin typeface="Times New Roman" pitchFamily="18" charset="0"/>
              </a:rPr>
              <a:t>:  Slide 3</a:t>
            </a:r>
            <a:endParaRPr lang="en-US" dirty="0" smtClean="0">
              <a:latin typeface="Times New Roman" pitchFamily="18" charset="0"/>
            </a:endParaRPr>
          </a:p>
          <a:p>
            <a:pPr lvl="2">
              <a:lnSpc>
                <a:spcPct val="80000"/>
              </a:lnSpc>
              <a:buSzTx/>
              <a:buFont typeface="Wingdings" pitchFamily="2" charset="2"/>
              <a:buChar char="§"/>
            </a:pPr>
            <a:r>
              <a:rPr lang="en-US" sz="2100" dirty="0" smtClean="0">
                <a:latin typeface="Times New Roman" pitchFamily="18" charset="0"/>
              </a:rPr>
              <a:t>Statement of Problem:  Slide 4</a:t>
            </a:r>
          </a:p>
          <a:p>
            <a:pPr lvl="2">
              <a:lnSpc>
                <a:spcPct val="80000"/>
              </a:lnSpc>
              <a:buSzTx/>
              <a:buFont typeface="Wingdings" pitchFamily="2" charset="2"/>
              <a:buChar char="§"/>
            </a:pPr>
            <a:r>
              <a:rPr lang="en-US" sz="2100" dirty="0" smtClean="0">
                <a:latin typeface="Times New Roman" pitchFamily="18" charset="0"/>
              </a:rPr>
              <a:t>Review of Related Literature:  Slides 5-19</a:t>
            </a:r>
          </a:p>
          <a:p>
            <a:pPr lvl="2">
              <a:lnSpc>
                <a:spcPct val="80000"/>
              </a:lnSpc>
              <a:buSzTx/>
              <a:buFont typeface="Wingdings" pitchFamily="2" charset="2"/>
              <a:buChar char="§"/>
            </a:pPr>
            <a:r>
              <a:rPr lang="en-US" sz="2100" dirty="0" smtClean="0">
                <a:latin typeface="Times New Roman" pitchFamily="18" charset="0"/>
              </a:rPr>
              <a:t>Statement of Hypothesis:  Slide 20</a:t>
            </a:r>
            <a:endParaRPr lang="en-US" sz="2100" dirty="0" smtClean="0">
              <a:latin typeface="Times New Roman" pitchFamily="18" charset="0"/>
            </a:endParaRPr>
          </a:p>
          <a:p>
            <a:pPr lvl="1">
              <a:lnSpc>
                <a:spcPct val="80000"/>
              </a:lnSpc>
              <a:buSzTx/>
              <a:buFont typeface="Wingdings" pitchFamily="2" charset="2"/>
              <a:buChar char="§"/>
            </a:pPr>
            <a:r>
              <a:rPr lang="en-US" dirty="0" smtClean="0">
                <a:latin typeface="Times New Roman" pitchFamily="18" charset="0"/>
              </a:rPr>
              <a:t>Method:  Slide 21</a:t>
            </a:r>
            <a:endParaRPr lang="en-US" dirty="0" smtClean="0">
              <a:latin typeface="Times New Roman" pitchFamily="18" charset="0"/>
            </a:endParaRPr>
          </a:p>
          <a:p>
            <a:pPr lvl="2">
              <a:lnSpc>
                <a:spcPct val="80000"/>
              </a:lnSpc>
              <a:buSzTx/>
              <a:buFont typeface="Wingdings" pitchFamily="2" charset="2"/>
              <a:buChar char="§"/>
            </a:pPr>
            <a:r>
              <a:rPr lang="en-US" sz="2100" dirty="0" smtClean="0">
                <a:latin typeface="Times New Roman" pitchFamily="18" charset="0"/>
              </a:rPr>
              <a:t>Participants:  Slide 21</a:t>
            </a:r>
          </a:p>
          <a:p>
            <a:pPr lvl="2">
              <a:lnSpc>
                <a:spcPct val="80000"/>
              </a:lnSpc>
              <a:buSzTx/>
              <a:buFont typeface="Wingdings" pitchFamily="2" charset="2"/>
              <a:buChar char="§"/>
            </a:pPr>
            <a:r>
              <a:rPr lang="en-US" sz="2100" dirty="0" smtClean="0">
                <a:latin typeface="Times New Roman" pitchFamily="18" charset="0"/>
              </a:rPr>
              <a:t>Instruments:  Slide 21</a:t>
            </a:r>
          </a:p>
          <a:p>
            <a:pPr lvl="2">
              <a:lnSpc>
                <a:spcPct val="80000"/>
              </a:lnSpc>
              <a:buSzTx/>
              <a:buFont typeface="Wingdings" pitchFamily="2" charset="2"/>
              <a:buChar char="§"/>
            </a:pPr>
            <a:r>
              <a:rPr lang="en-US" sz="2100" dirty="0" smtClean="0">
                <a:latin typeface="Times New Roman" pitchFamily="18" charset="0"/>
              </a:rPr>
              <a:t>Experimental Design</a:t>
            </a:r>
          </a:p>
          <a:p>
            <a:pPr lvl="2">
              <a:lnSpc>
                <a:spcPct val="80000"/>
              </a:lnSpc>
              <a:buSzTx/>
              <a:buFont typeface="Wingdings" pitchFamily="2" charset="2"/>
              <a:buChar char="§"/>
            </a:pPr>
            <a:r>
              <a:rPr lang="en-US" sz="2100" dirty="0" smtClean="0">
                <a:latin typeface="Times New Roman" pitchFamily="18" charset="0"/>
              </a:rPr>
              <a:t>Procedure</a:t>
            </a:r>
            <a:endParaRPr lang="en-US" sz="2100" dirty="0" smtClean="0">
              <a:latin typeface="Times New Roman" pitchFamily="18" charset="0"/>
            </a:endParaRPr>
          </a:p>
          <a:p>
            <a:pPr lvl="1">
              <a:lnSpc>
                <a:spcPct val="80000"/>
              </a:lnSpc>
              <a:buSzTx/>
              <a:buFont typeface="Wingdings" pitchFamily="2" charset="2"/>
              <a:buChar char="§"/>
            </a:pPr>
            <a:r>
              <a:rPr lang="en-US" dirty="0" smtClean="0">
                <a:latin typeface="Times New Roman" pitchFamily="18" charset="0"/>
              </a:rPr>
              <a:t>Results</a:t>
            </a:r>
          </a:p>
          <a:p>
            <a:pPr lvl="1">
              <a:lnSpc>
                <a:spcPct val="80000"/>
              </a:lnSpc>
              <a:buSzTx/>
              <a:buFont typeface="Wingdings" pitchFamily="2" charset="2"/>
              <a:buChar char="§"/>
            </a:pPr>
            <a:r>
              <a:rPr lang="en-US" dirty="0" smtClean="0">
                <a:latin typeface="Times New Roman" pitchFamily="18" charset="0"/>
              </a:rPr>
              <a:t>Discussion</a:t>
            </a:r>
          </a:p>
          <a:p>
            <a:pPr lvl="1">
              <a:lnSpc>
                <a:spcPct val="80000"/>
              </a:lnSpc>
              <a:buSzTx/>
              <a:buFont typeface="Wingdings" pitchFamily="2" charset="2"/>
              <a:buChar char="§"/>
            </a:pPr>
            <a:r>
              <a:rPr lang="en-US" dirty="0" smtClean="0">
                <a:latin typeface="Times New Roman" pitchFamily="18" charset="0"/>
              </a:rPr>
              <a:t>Implications</a:t>
            </a:r>
            <a:endParaRPr lang="en-US" dirty="0" smtClean="0">
              <a:latin typeface="Times New Roman" pitchFamily="18" charset="0"/>
            </a:endParaRPr>
          </a:p>
          <a:p>
            <a:pPr lvl="1">
              <a:lnSpc>
                <a:spcPct val="80000"/>
              </a:lnSpc>
              <a:buSzTx/>
              <a:buFont typeface="Wingdings" pitchFamily="2" charset="2"/>
              <a:buChar char="§"/>
            </a:pPr>
            <a:r>
              <a:rPr lang="en-US" dirty="0" smtClean="0">
                <a:latin typeface="Times New Roman" pitchFamily="18" charset="0"/>
              </a:rPr>
              <a:t>References</a:t>
            </a:r>
            <a:r>
              <a:rPr lang="en-US" dirty="0">
                <a:latin typeface="Times New Roman" pitchFamily="18" charset="0"/>
              </a:rPr>
              <a:t> </a:t>
            </a:r>
            <a:r>
              <a:rPr lang="en-US" dirty="0" smtClean="0">
                <a:latin typeface="Times New Roman" pitchFamily="18" charset="0"/>
              </a:rPr>
              <a:t>Slides 22-25</a:t>
            </a:r>
          </a:p>
          <a:p>
            <a:pPr lvl="1">
              <a:lnSpc>
                <a:spcPct val="80000"/>
              </a:lnSpc>
              <a:buSzTx/>
              <a:buFont typeface="Wingdings" pitchFamily="2" charset="2"/>
              <a:buChar char="§"/>
            </a:pPr>
            <a:r>
              <a:rPr lang="en-US" dirty="0" smtClean="0">
                <a:latin typeface="Times New Roman" pitchFamily="18" charset="0"/>
              </a:rPr>
              <a:t>Appendices:  Slides 26-30</a:t>
            </a:r>
            <a:endParaRPr lang="en-US" dirty="0" smtClean="0">
              <a:latin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rPr>
              <a:t>Statement of Hypothesis</a:t>
            </a:r>
            <a:endParaRPr lang="en-US" b="1" dirty="0">
              <a:latin typeface="Times New Roman" pitchFamily="18" charset="0"/>
            </a:endParaRPr>
          </a:p>
        </p:txBody>
      </p:sp>
      <p:sp>
        <p:nvSpPr>
          <p:cNvPr id="3" name="Content Placeholder 2"/>
          <p:cNvSpPr>
            <a:spLocks noGrp="1"/>
          </p:cNvSpPr>
          <p:nvPr>
            <p:ph idx="1"/>
          </p:nvPr>
        </p:nvSpPr>
        <p:spPr>
          <a:xfrm>
            <a:off x="457200" y="1524000"/>
            <a:ext cx="8229600" cy="5029200"/>
          </a:xfrm>
        </p:spPr>
        <p:txBody>
          <a:bodyPr>
            <a:normAutofit fontScale="92500" lnSpcReduction="20000"/>
          </a:bodyPr>
          <a:lstStyle/>
          <a:p>
            <a:r>
              <a:rPr lang="en-US" dirty="0" smtClean="0"/>
              <a:t> </a:t>
            </a:r>
            <a:r>
              <a:rPr lang="en-US" b="1" u="sng" dirty="0" smtClean="0">
                <a:latin typeface="Times New Roman" pitchFamily="18" charset="0"/>
              </a:rPr>
              <a:t>Hypothesis 1:</a:t>
            </a:r>
            <a:endParaRPr lang="en-US" dirty="0" smtClean="0">
              <a:latin typeface="Times New Roman" pitchFamily="18" charset="0"/>
            </a:endParaRPr>
          </a:p>
          <a:p>
            <a:r>
              <a:rPr lang="en-US" sz="2000" dirty="0" smtClean="0">
                <a:latin typeface="Times New Roman" pitchFamily="18" charset="0"/>
              </a:rPr>
              <a:t>When teachers express an opinion towards a student’s academic performance, that opinion tends to become reality. A survey of 3 second grade teachers in the below cited public school  will ask them the importance of information being passed on between teachers year to year.</a:t>
            </a:r>
          </a:p>
          <a:p>
            <a:r>
              <a:rPr lang="en-US" b="1" u="sng" dirty="0" smtClean="0">
                <a:latin typeface="Times New Roman" pitchFamily="18" charset="0"/>
              </a:rPr>
              <a:t>Hypothesis 2:</a:t>
            </a:r>
            <a:endParaRPr lang="en-US" dirty="0" smtClean="0">
              <a:latin typeface="Times New Roman" pitchFamily="18" charset="0"/>
            </a:endParaRPr>
          </a:p>
          <a:p>
            <a:r>
              <a:rPr lang="en-US" sz="2200" dirty="0" smtClean="0">
                <a:latin typeface="Times New Roman" pitchFamily="18" charset="0"/>
              </a:rPr>
              <a:t>Presented with an anticipation of what his academic performance will be by a teacher, a student will perform accordingly. A group of 60 second grade students in an urban public school will be surveyed to ascertain their opinions of what , if any, feelings their teacher has verbally or nonverbally expressed about them. </a:t>
            </a:r>
          </a:p>
          <a:p>
            <a:r>
              <a:rPr lang="en-US" b="1" u="sng" dirty="0" smtClean="0">
                <a:latin typeface="Times New Roman" pitchFamily="18" charset="0"/>
              </a:rPr>
              <a:t>Intervention:</a:t>
            </a:r>
          </a:p>
          <a:p>
            <a:r>
              <a:rPr lang="en-US" sz="2200" dirty="0" smtClean="0">
                <a:latin typeface="Times New Roman" pitchFamily="18" charset="0"/>
              </a:rPr>
              <a:t>Seminar for teachers at the beginning of the school year on the importance of relaying only factual information on students to other teachers, being careful to keep subjective opinions on capability and performance to themselves.</a:t>
            </a:r>
          </a:p>
          <a:p>
            <a:pPr>
              <a:buNone/>
            </a:pPr>
            <a:endParaRPr lang="en-US" dirty="0"/>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685800"/>
          </a:xfrm>
        </p:spPr>
        <p:txBody>
          <a:bodyPr/>
          <a:lstStyle/>
          <a:p>
            <a:r>
              <a:rPr lang="en-US" dirty="0" smtClean="0"/>
              <a:t>			 Method</a:t>
            </a:r>
            <a:endParaRPr lang="en-US" dirty="0"/>
          </a:p>
        </p:txBody>
      </p:sp>
      <p:sp>
        <p:nvSpPr>
          <p:cNvPr id="3" name="Content Placeholder 2"/>
          <p:cNvSpPr>
            <a:spLocks noGrp="1"/>
          </p:cNvSpPr>
          <p:nvPr>
            <p:ph idx="1"/>
          </p:nvPr>
        </p:nvSpPr>
        <p:spPr>
          <a:xfrm>
            <a:off x="533400" y="1143000"/>
            <a:ext cx="8382000" cy="5486400"/>
          </a:xfrm>
        </p:spPr>
        <p:txBody>
          <a:bodyPr/>
          <a:lstStyle/>
          <a:p>
            <a:r>
              <a:rPr lang="en-US" dirty="0" smtClean="0"/>
              <a:t>Participants:</a:t>
            </a:r>
            <a:r>
              <a:rPr lang="en-US" sz="3200" dirty="0" smtClean="0">
                <a:latin typeface="Times New Roman" pitchFamily="18" charset="0"/>
              </a:rPr>
              <a:t> </a:t>
            </a:r>
            <a:endParaRPr lang="en-US" sz="3200" dirty="0" smtClean="0">
              <a:latin typeface="Times New Roman" pitchFamily="18" charset="0"/>
            </a:endParaRPr>
          </a:p>
          <a:p>
            <a:pPr>
              <a:buNone/>
            </a:pPr>
            <a:r>
              <a:rPr lang="en-US" sz="3200" dirty="0" smtClean="0">
                <a:latin typeface="Times New Roman" pitchFamily="18" charset="0"/>
              </a:rPr>
              <a:t>	A </a:t>
            </a:r>
            <a:r>
              <a:rPr lang="en-US" sz="3200" dirty="0" smtClean="0">
                <a:latin typeface="Times New Roman" pitchFamily="18" charset="0"/>
              </a:rPr>
              <a:t>group of 60 second grade students in an urban public school will be </a:t>
            </a:r>
            <a:r>
              <a:rPr lang="en-US" sz="3200" dirty="0" smtClean="0">
                <a:latin typeface="Times New Roman" pitchFamily="18" charset="0"/>
              </a:rPr>
              <a:t>surveyed. A </a:t>
            </a:r>
            <a:r>
              <a:rPr lang="en-US" sz="3200" dirty="0" smtClean="0">
                <a:latin typeface="Times New Roman" pitchFamily="18" charset="0"/>
              </a:rPr>
              <a:t>survey of 3 second grade teachers in the </a:t>
            </a:r>
            <a:r>
              <a:rPr lang="en-US" sz="3200" dirty="0" smtClean="0">
                <a:latin typeface="Times New Roman" pitchFamily="18" charset="0"/>
              </a:rPr>
              <a:t>same public school.   </a:t>
            </a:r>
          </a:p>
          <a:p>
            <a:r>
              <a:rPr lang="en-US" sz="3200" dirty="0" smtClean="0">
                <a:latin typeface="Times New Roman" pitchFamily="18" charset="0"/>
              </a:rPr>
              <a:t>Instruments: </a:t>
            </a:r>
          </a:p>
          <a:p>
            <a:pPr>
              <a:buNone/>
            </a:pPr>
            <a:r>
              <a:rPr lang="en-US" sz="3200" dirty="0" smtClean="0">
                <a:latin typeface="Times New Roman" pitchFamily="18" charset="0"/>
              </a:rPr>
              <a:t>	Both sets of participants in this study will be surveyed to ascertain if the Pygmalion effect was active in these groups.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lgn="ctr"/>
            <a:r>
              <a:rPr lang="en-US" b="1" dirty="0" smtClean="0"/>
              <a:t>References</a:t>
            </a:r>
            <a:endParaRPr lang="en-US" b="1" dirty="0"/>
          </a:p>
        </p:txBody>
      </p:sp>
      <p:sp>
        <p:nvSpPr>
          <p:cNvPr id="3" name="Content Placeholder 2"/>
          <p:cNvSpPr>
            <a:spLocks noGrp="1"/>
          </p:cNvSpPr>
          <p:nvPr>
            <p:ph idx="1"/>
          </p:nvPr>
        </p:nvSpPr>
        <p:spPr>
          <a:xfrm>
            <a:off x="457200" y="1143000"/>
            <a:ext cx="8534400" cy="5334000"/>
          </a:xfrm>
        </p:spPr>
        <p:txBody>
          <a:bodyPr>
            <a:normAutofit fontScale="85000" lnSpcReduction="20000"/>
          </a:bodyPr>
          <a:lstStyle/>
          <a:p>
            <a:pPr lvl="0"/>
            <a:r>
              <a:rPr lang="en-US" sz="1400" dirty="0" smtClean="0"/>
              <a:t>Bellamy, G. (1975). The Pygmalion effect: What teacher behaviors mediate it</a:t>
            </a:r>
            <a:r>
              <a:rPr lang="en-US" sz="1400" i="1" dirty="0" smtClean="0"/>
              <a:t>? Psychology in the Schools, l12</a:t>
            </a:r>
            <a:r>
              <a:rPr lang="en-US" sz="1400" dirty="0" smtClean="0"/>
              <a:t> (4), 454-460,  </a:t>
            </a:r>
          </a:p>
          <a:p>
            <a:endParaRPr lang="en-US" sz="1400" dirty="0" smtClean="0"/>
          </a:p>
          <a:p>
            <a:pPr lvl="0"/>
            <a:r>
              <a:rPr lang="en-US" sz="1400" dirty="0" err="1" smtClean="0"/>
              <a:t>Brophy</a:t>
            </a:r>
            <a:r>
              <a:rPr lang="en-US" sz="1400" dirty="0" smtClean="0"/>
              <a:t>, J.E. (1983). Research on the self-fulfilling prophecy and teacher expectations. </a:t>
            </a:r>
            <a:r>
              <a:rPr lang="en-US" sz="1400" i="1" dirty="0" smtClean="0"/>
              <a:t>Journal of Educational Psychology 75</a:t>
            </a:r>
            <a:r>
              <a:rPr lang="en-US" sz="1400" dirty="0" smtClean="0"/>
              <a:t>, 631-661.</a:t>
            </a:r>
          </a:p>
          <a:p>
            <a:pPr>
              <a:buNone/>
            </a:pPr>
            <a:r>
              <a:rPr lang="en-US" sz="1400" dirty="0" smtClean="0"/>
              <a:t> </a:t>
            </a:r>
          </a:p>
          <a:p>
            <a:pPr lvl="0"/>
            <a:r>
              <a:rPr lang="en-US" sz="1400" dirty="0" err="1" smtClean="0"/>
              <a:t>Brohpy</a:t>
            </a:r>
            <a:r>
              <a:rPr lang="en-US" sz="1400" dirty="0" smtClean="0"/>
              <a:t>, J.E., Good, T.L. (1974). </a:t>
            </a:r>
            <a:r>
              <a:rPr lang="en-US" sz="1400" i="1" dirty="0" smtClean="0"/>
              <a:t>Teacher-Student Relationships: Causes and Consequences</a:t>
            </a:r>
            <a:r>
              <a:rPr lang="en-US" sz="1400" dirty="0" smtClean="0"/>
              <a:t>. New York, NY: Holt, </a:t>
            </a:r>
            <a:r>
              <a:rPr lang="en-US" sz="1400" dirty="0" err="1" smtClean="0"/>
              <a:t>Rinehard</a:t>
            </a:r>
            <a:r>
              <a:rPr lang="en-US" sz="1400" dirty="0" smtClean="0"/>
              <a:t>, and Winston</a:t>
            </a:r>
          </a:p>
          <a:p>
            <a:pPr>
              <a:buNone/>
            </a:pPr>
            <a:r>
              <a:rPr lang="en-US" sz="1400" dirty="0" smtClean="0"/>
              <a:t> </a:t>
            </a:r>
          </a:p>
          <a:p>
            <a:pPr lvl="0"/>
            <a:r>
              <a:rPr lang="en-US" sz="1400" dirty="0" smtClean="0"/>
              <a:t>Cecil, N. (1988). Black dialect and academic success: A study of teacher expectations.  </a:t>
            </a:r>
            <a:r>
              <a:rPr lang="en-US" sz="1400" i="1" dirty="0" smtClean="0"/>
              <a:t>Reading Improvement, 25</a:t>
            </a:r>
            <a:r>
              <a:rPr lang="en-US" sz="1400" dirty="0" smtClean="0"/>
              <a:t> (1), 34-38.  </a:t>
            </a:r>
          </a:p>
          <a:p>
            <a:pPr>
              <a:buNone/>
            </a:pPr>
            <a:r>
              <a:rPr lang="en-US" sz="1400" dirty="0" smtClean="0"/>
              <a:t> </a:t>
            </a:r>
          </a:p>
          <a:p>
            <a:pPr lvl="0"/>
            <a:r>
              <a:rPr lang="en-US" sz="1400" dirty="0" err="1" smtClean="0"/>
              <a:t>Chowdhury</a:t>
            </a:r>
            <a:r>
              <a:rPr lang="en-US" sz="1400" dirty="0" smtClean="0"/>
              <a:t>, M. (2007). Pygmalion in sales: The influence of supervisor expectancies on salesperson’s self-expectations and work evaluations. </a:t>
            </a:r>
            <a:r>
              <a:rPr lang="en-US" sz="1400" i="1" dirty="0" smtClean="0"/>
              <a:t>Journal of Business and Public Affairs,</a:t>
            </a:r>
            <a:r>
              <a:rPr lang="en-US" sz="1400" dirty="0" smtClean="0"/>
              <a:t> 1 (1).</a:t>
            </a:r>
          </a:p>
          <a:p>
            <a:pPr>
              <a:buNone/>
            </a:pPr>
            <a:r>
              <a:rPr lang="en-US" sz="1400" dirty="0" smtClean="0"/>
              <a:t> </a:t>
            </a:r>
          </a:p>
          <a:p>
            <a:pPr lvl="0"/>
            <a:r>
              <a:rPr lang="en-US" sz="1400" dirty="0" err="1" smtClean="0"/>
              <a:t>Clifton,R.A</a:t>
            </a:r>
            <a:r>
              <a:rPr lang="en-US" sz="1400" dirty="0" smtClean="0"/>
              <a:t>. (1981). Ethnicity, teacher expectations, and the academic achievement process in Canada. </a:t>
            </a:r>
            <a:r>
              <a:rPr lang="en-US" sz="1400" i="1" dirty="0" smtClean="0"/>
              <a:t>Sociology of Education 54,</a:t>
            </a:r>
            <a:r>
              <a:rPr lang="en-US" sz="1400" dirty="0" smtClean="0"/>
              <a:t> 291-301. </a:t>
            </a:r>
          </a:p>
          <a:p>
            <a:pPr>
              <a:buNone/>
            </a:pPr>
            <a:r>
              <a:rPr lang="en-US" sz="1400" dirty="0" smtClean="0"/>
              <a:t> </a:t>
            </a:r>
          </a:p>
          <a:p>
            <a:pPr lvl="0"/>
            <a:r>
              <a:rPr lang="en-US" sz="1400" i="1" dirty="0" smtClean="0"/>
              <a:t>Cooper,</a:t>
            </a:r>
            <a:r>
              <a:rPr lang="en-US" sz="1400" dirty="0" smtClean="0"/>
              <a:t> </a:t>
            </a:r>
            <a:r>
              <a:rPr lang="en-US" sz="1400" i="1" dirty="0" smtClean="0"/>
              <a:t>H. (1979).  Pygmalion </a:t>
            </a:r>
            <a:r>
              <a:rPr lang="en-US" sz="1400" dirty="0" smtClean="0"/>
              <a:t>g</a:t>
            </a:r>
            <a:r>
              <a:rPr lang="en-US" sz="1400" i="1" dirty="0" smtClean="0"/>
              <a:t>rows </a:t>
            </a:r>
            <a:r>
              <a:rPr lang="en-US" sz="1400" dirty="0" smtClean="0"/>
              <a:t>u</a:t>
            </a:r>
            <a:r>
              <a:rPr lang="en-US" sz="1400" i="1" dirty="0" smtClean="0"/>
              <a:t>p: A </a:t>
            </a:r>
            <a:r>
              <a:rPr lang="en-US" sz="1400" dirty="0" smtClean="0"/>
              <a:t>m</a:t>
            </a:r>
            <a:r>
              <a:rPr lang="en-US" sz="1400" i="1" dirty="0" smtClean="0"/>
              <a:t>odel for </a:t>
            </a:r>
            <a:r>
              <a:rPr lang="en-US" sz="1400" dirty="0" smtClean="0"/>
              <a:t>t</a:t>
            </a:r>
            <a:r>
              <a:rPr lang="en-US" sz="1400" i="1" dirty="0" smtClean="0"/>
              <a:t>eacher </a:t>
            </a:r>
            <a:r>
              <a:rPr lang="en-US" sz="1400" dirty="0" smtClean="0"/>
              <a:t>e</a:t>
            </a:r>
            <a:r>
              <a:rPr lang="en-US" sz="1400" i="1" dirty="0" smtClean="0"/>
              <a:t>xpectation </a:t>
            </a:r>
            <a:r>
              <a:rPr lang="en-US" sz="1400" dirty="0" smtClean="0"/>
              <a:t>c</a:t>
            </a:r>
            <a:r>
              <a:rPr lang="en-US" sz="1400" i="1" dirty="0" smtClean="0"/>
              <a:t>ommunication and </a:t>
            </a:r>
            <a:r>
              <a:rPr lang="en-US" sz="1400" dirty="0" smtClean="0"/>
              <a:t>p</a:t>
            </a:r>
            <a:r>
              <a:rPr lang="en-US" sz="1400" i="1" dirty="0" smtClean="0"/>
              <a:t>erformance </a:t>
            </a:r>
            <a:r>
              <a:rPr lang="en-US" sz="1400" dirty="0" smtClean="0"/>
              <a:t>i</a:t>
            </a:r>
            <a:r>
              <a:rPr lang="en-US" sz="1400" i="1" dirty="0" smtClean="0"/>
              <a:t>nfluence.</a:t>
            </a:r>
            <a:r>
              <a:rPr lang="en-US" sz="1400" dirty="0" smtClean="0"/>
              <a:t> </a:t>
            </a:r>
            <a:r>
              <a:rPr lang="en-US" sz="1400" i="1" dirty="0" smtClean="0"/>
              <a:t>Review of Educational Research, 49</a:t>
            </a:r>
            <a:r>
              <a:rPr lang="en-US" sz="1400" dirty="0" smtClean="0"/>
              <a:t> (3), 389-410.</a:t>
            </a:r>
          </a:p>
          <a:p>
            <a:pPr>
              <a:buNone/>
            </a:pPr>
            <a:r>
              <a:rPr lang="en-US" sz="1400" dirty="0" smtClean="0"/>
              <a:t> </a:t>
            </a:r>
          </a:p>
          <a:p>
            <a:pPr lvl="0"/>
            <a:r>
              <a:rPr lang="en-US" sz="1400" dirty="0" smtClean="0"/>
              <a:t>Cotton, K. (1989).</a:t>
            </a:r>
            <a:r>
              <a:rPr lang="en-US" sz="1400" i="1" dirty="0" smtClean="0"/>
              <a:t> </a:t>
            </a:r>
            <a:r>
              <a:rPr lang="en-US" sz="1400" dirty="0" smtClean="0"/>
              <a:t>Expectations and student outcomes. School Improvement Research Series. Office of Educational Research and Improvement (OERI), U.S. Department of Education.  Washington, DC: U.S. Government Printing Office.</a:t>
            </a:r>
          </a:p>
          <a:p>
            <a:pPr>
              <a:buNone/>
            </a:pPr>
            <a:r>
              <a:rPr lang="en-US" sz="1400" dirty="0" smtClean="0"/>
              <a:t> </a:t>
            </a:r>
          </a:p>
          <a:p>
            <a:pPr lvl="0"/>
            <a:r>
              <a:rPr lang="en-US" sz="1400" dirty="0" err="1" smtClean="0"/>
              <a:t>Crohn,L</a:t>
            </a:r>
            <a:r>
              <a:rPr lang="en-US" sz="1400" dirty="0" smtClean="0"/>
              <a:t>. (1983). Toward Excellence: Student and Teacher Behaviors as Predictors of School Success. Research Summary report. Northwest Regional Educational Laboratory. Portland, OR. (Ed 242-704)</a:t>
            </a:r>
          </a:p>
          <a:p>
            <a:pPr>
              <a:buNone/>
            </a:pPr>
            <a:endParaRPr lang="en-US" sz="14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lgn="ctr"/>
            <a:r>
              <a:rPr lang="en-US" b="1" dirty="0" smtClean="0"/>
              <a:t>References (2)</a:t>
            </a:r>
            <a:endParaRPr lang="en-US" b="1" dirty="0"/>
          </a:p>
        </p:txBody>
      </p:sp>
      <p:sp>
        <p:nvSpPr>
          <p:cNvPr id="3" name="Content Placeholder 2"/>
          <p:cNvSpPr>
            <a:spLocks noGrp="1"/>
          </p:cNvSpPr>
          <p:nvPr>
            <p:ph idx="1"/>
          </p:nvPr>
        </p:nvSpPr>
        <p:spPr>
          <a:xfrm>
            <a:off x="381000" y="990600"/>
            <a:ext cx="8610600" cy="5486400"/>
          </a:xfrm>
        </p:spPr>
        <p:txBody>
          <a:bodyPr>
            <a:normAutofit fontScale="85000" lnSpcReduction="20000"/>
          </a:bodyPr>
          <a:lstStyle/>
          <a:p>
            <a:pPr lvl="0"/>
            <a:r>
              <a:rPr lang="en-US" sz="1400" dirty="0" err="1" smtClean="0"/>
              <a:t>Dusek</a:t>
            </a:r>
            <a:r>
              <a:rPr lang="en-US" sz="1400" dirty="0" smtClean="0"/>
              <a:t>, J., &amp; O'Connell, E.J. (1973). Teacher expectancy effects on the achievement test performance of elementary school children. </a:t>
            </a:r>
            <a:r>
              <a:rPr lang="en-US" sz="1400" i="1" dirty="0" smtClean="0"/>
              <a:t>Journal of Educational Psychology, 65 </a:t>
            </a:r>
            <a:r>
              <a:rPr lang="en-US" sz="1400" dirty="0" smtClean="0"/>
              <a:t>(3), 371-377.  </a:t>
            </a:r>
          </a:p>
          <a:p>
            <a:pPr>
              <a:buNone/>
            </a:pPr>
            <a:r>
              <a:rPr lang="en-US" sz="1400" dirty="0" smtClean="0"/>
              <a:t> </a:t>
            </a:r>
          </a:p>
          <a:p>
            <a:pPr lvl="0"/>
            <a:r>
              <a:rPr lang="en-US" sz="1400" dirty="0" err="1" smtClean="0"/>
              <a:t>Etheriggton</a:t>
            </a:r>
            <a:r>
              <a:rPr lang="en-US" sz="1400" dirty="0" smtClean="0"/>
              <a:t>, M. (2011). The Pygmalion principle: The practicum expectations and experiences of mature aged student teachers.</a:t>
            </a:r>
            <a:r>
              <a:rPr lang="en-US" sz="1400" i="1" dirty="0" smtClean="0"/>
              <a:t> Issues in Educational Research, 21</a:t>
            </a:r>
            <a:r>
              <a:rPr lang="en-US" sz="1400" dirty="0" smtClean="0"/>
              <a:t>(3), 259-280.  </a:t>
            </a:r>
          </a:p>
          <a:p>
            <a:endParaRPr lang="en-US" sz="1400" dirty="0" smtClean="0"/>
          </a:p>
          <a:p>
            <a:r>
              <a:rPr lang="en-US" sz="1400" dirty="0" smtClean="0"/>
              <a:t>Farley, J.R. (1982).  Raising student achievement through the affective domain.  </a:t>
            </a:r>
            <a:r>
              <a:rPr lang="en-US" sz="1400" i="1" dirty="0" smtClean="0"/>
              <a:t>Educational Leadership, 39</a:t>
            </a:r>
            <a:r>
              <a:rPr lang="en-US" sz="1400" dirty="0" smtClean="0"/>
              <a:t> (7), 502-505. </a:t>
            </a:r>
          </a:p>
          <a:p>
            <a:endParaRPr lang="en-US" sz="1400" dirty="0" smtClean="0"/>
          </a:p>
          <a:p>
            <a:pPr lvl="0"/>
            <a:r>
              <a:rPr lang="en-US" sz="1400" dirty="0" smtClean="0"/>
              <a:t>Feldman, R., &amp; </a:t>
            </a:r>
            <a:r>
              <a:rPr lang="en-US" sz="1400" dirty="0" err="1" smtClean="0"/>
              <a:t>Prohaska</a:t>
            </a:r>
            <a:r>
              <a:rPr lang="en-US" sz="1400" dirty="0" smtClean="0"/>
              <a:t>, T. (1979). The Student as Pygmalion: Effect of student expectation on the teacher. </a:t>
            </a:r>
            <a:r>
              <a:rPr lang="en-US" sz="1400" i="1" dirty="0" smtClean="0"/>
              <a:t>Journal of Educational Psychology, 71 </a:t>
            </a:r>
            <a:r>
              <a:rPr lang="en-US" sz="1400" dirty="0" smtClean="0"/>
              <a:t>(4),  485-493 </a:t>
            </a:r>
          </a:p>
          <a:p>
            <a:endParaRPr lang="en-US" sz="1400" dirty="0" smtClean="0"/>
          </a:p>
          <a:p>
            <a:pPr lvl="0"/>
            <a:r>
              <a:rPr lang="en-US" sz="1400" dirty="0" err="1" smtClean="0"/>
              <a:t>Findley,M</a:t>
            </a:r>
            <a:r>
              <a:rPr lang="en-US" sz="1400" dirty="0" smtClean="0"/>
              <a:t>. , &amp; </a:t>
            </a:r>
            <a:r>
              <a:rPr lang="en-US" sz="1400" dirty="0" err="1" smtClean="0"/>
              <a:t>Good,T</a:t>
            </a:r>
            <a:r>
              <a:rPr lang="en-US" sz="1400" dirty="0" smtClean="0"/>
              <a:t>. (1982). Relations between student achievement and various indexes of teacher expectations.</a:t>
            </a:r>
            <a:r>
              <a:rPr lang="en-US" sz="1400" i="1" dirty="0" smtClean="0"/>
              <a:t> Journal of Educational Psychology, 74,</a:t>
            </a:r>
            <a:r>
              <a:rPr lang="en-US" sz="1400" dirty="0" smtClean="0"/>
              <a:t> 577-590.</a:t>
            </a:r>
          </a:p>
          <a:p>
            <a:endParaRPr lang="en-US" sz="1400" dirty="0" smtClean="0"/>
          </a:p>
          <a:p>
            <a:pPr lvl="0"/>
            <a:r>
              <a:rPr lang="en-US" sz="1400" dirty="0" smtClean="0"/>
              <a:t>Good, T.L. (1987). Two Decades of research on teacher expectations: Findings and future directions. </a:t>
            </a:r>
            <a:r>
              <a:rPr lang="en-US" sz="1400" i="1" dirty="0" smtClean="0"/>
              <a:t>Journal of Teacher Education, 38,</a:t>
            </a:r>
            <a:r>
              <a:rPr lang="en-US" sz="1400" dirty="0" smtClean="0"/>
              <a:t> 32-47.</a:t>
            </a:r>
          </a:p>
          <a:p>
            <a:endParaRPr lang="en-US" sz="1400" dirty="0" smtClean="0"/>
          </a:p>
          <a:p>
            <a:pPr lvl="0"/>
            <a:r>
              <a:rPr lang="en-US" sz="1400" dirty="0" err="1" smtClean="0"/>
              <a:t>Jussim</a:t>
            </a:r>
            <a:r>
              <a:rPr lang="en-US" sz="1400" dirty="0" smtClean="0"/>
              <a:t>, L., &amp; </a:t>
            </a:r>
            <a:r>
              <a:rPr lang="en-US" sz="1400" dirty="0" err="1" smtClean="0"/>
              <a:t>Harber</a:t>
            </a:r>
            <a:r>
              <a:rPr lang="en-US" sz="1400" dirty="0" smtClean="0"/>
              <a:t>, K. (2005). Teacher expectations and self-fulfilling prophecies: </a:t>
            </a:r>
            <a:r>
              <a:rPr lang="en-US" sz="1400" dirty="0" err="1" smtClean="0"/>
              <a:t>Knowns</a:t>
            </a:r>
            <a:r>
              <a:rPr lang="en-US" sz="1400" dirty="0" smtClean="0"/>
              <a:t> and unknowns, resolved and unresolved controversies. </a:t>
            </a:r>
            <a:r>
              <a:rPr lang="en-US" sz="1400" i="1" dirty="0" smtClean="0"/>
              <a:t>Personality &amp; Social Psychology Review (Lawrence Erlbaum Associates), 9</a:t>
            </a:r>
            <a:r>
              <a:rPr lang="en-US" sz="1400" dirty="0" smtClean="0"/>
              <a:t> (2), 131-155.  </a:t>
            </a:r>
          </a:p>
          <a:p>
            <a:endParaRPr lang="en-US" sz="1400" dirty="0" smtClean="0"/>
          </a:p>
          <a:p>
            <a:pPr lvl="0"/>
            <a:r>
              <a:rPr lang="en-US" sz="1400" dirty="0" err="1" smtClean="0"/>
              <a:t>Karcher</a:t>
            </a:r>
            <a:r>
              <a:rPr lang="en-US" sz="1400" dirty="0" smtClean="0"/>
              <a:t>, M., Davidson, A., Rhodes, J., &amp; Herrera, Carla. (2010). Pygmalion in the Program: The Role of teenage peer mentors' attitudes in shaping their mentees' outcomes. </a:t>
            </a:r>
            <a:r>
              <a:rPr lang="en-US" sz="1400" i="1" dirty="0" smtClean="0"/>
              <a:t>Applied Developmental Science, 14 (</a:t>
            </a:r>
            <a:r>
              <a:rPr lang="en-US" sz="1400" dirty="0" smtClean="0"/>
              <a:t>4), 212-227.</a:t>
            </a:r>
          </a:p>
          <a:p>
            <a:pPr>
              <a:buNone/>
            </a:pPr>
            <a:r>
              <a:rPr lang="en-US" sz="1400" b="1" dirty="0" smtClean="0"/>
              <a:t> </a:t>
            </a:r>
            <a:endParaRPr lang="en-US" sz="1400" dirty="0" smtClean="0"/>
          </a:p>
          <a:p>
            <a:pPr lvl="0"/>
            <a:r>
              <a:rPr lang="en-US" sz="1400" dirty="0" err="1" smtClean="0"/>
              <a:t>Madon</a:t>
            </a:r>
            <a:r>
              <a:rPr lang="en-US" sz="1400" dirty="0" smtClean="0"/>
              <a:t>, S., &amp; </a:t>
            </a:r>
            <a:r>
              <a:rPr lang="en-US" sz="1400" dirty="0" err="1" smtClean="0"/>
              <a:t>Jussim</a:t>
            </a:r>
            <a:r>
              <a:rPr lang="en-US" sz="1400" dirty="0" smtClean="0"/>
              <a:t>, L.  (1997). In Search of the powerful self-fulfilling prophecy.    </a:t>
            </a:r>
            <a:r>
              <a:rPr lang="en-US" sz="1400" i="1" dirty="0" smtClean="0"/>
              <a:t>Journal of Personality &amp; Social Psychology, 72</a:t>
            </a:r>
            <a:r>
              <a:rPr lang="en-US" sz="1400" dirty="0" smtClean="0"/>
              <a:t>(4), 791-809. </a:t>
            </a:r>
          </a:p>
          <a:p>
            <a:endParaRPr lang="en-US" sz="1350" dirty="0">
              <a:latin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lgn="ctr"/>
            <a:r>
              <a:rPr lang="en-US" b="1" dirty="0" smtClean="0"/>
              <a:t>References (3)</a:t>
            </a:r>
            <a:endParaRPr lang="en-US" b="1" dirty="0"/>
          </a:p>
        </p:txBody>
      </p:sp>
      <p:sp>
        <p:nvSpPr>
          <p:cNvPr id="3" name="Content Placeholder 2"/>
          <p:cNvSpPr>
            <a:spLocks noGrp="1"/>
          </p:cNvSpPr>
          <p:nvPr>
            <p:ph idx="1"/>
          </p:nvPr>
        </p:nvSpPr>
        <p:spPr>
          <a:xfrm>
            <a:off x="304800" y="990600"/>
            <a:ext cx="8839200" cy="5486400"/>
          </a:xfrm>
        </p:spPr>
        <p:txBody>
          <a:bodyPr>
            <a:normAutofit lnSpcReduction="10000"/>
          </a:bodyPr>
          <a:lstStyle/>
          <a:p>
            <a:pPr lvl="0"/>
            <a:r>
              <a:rPr lang="en-US" sz="1200" dirty="0" err="1" smtClean="0"/>
              <a:t>Natanovich</a:t>
            </a:r>
            <a:r>
              <a:rPr lang="en-US" sz="1200" dirty="0" smtClean="0"/>
              <a:t>, G., &amp; Eden, D. (2008). Pygmalion effects among outreach supervisors and tutors: Extending sex </a:t>
            </a:r>
            <a:r>
              <a:rPr lang="en-US" sz="1200" dirty="0" err="1" smtClean="0"/>
              <a:t>generalizability</a:t>
            </a:r>
            <a:r>
              <a:rPr lang="en-US" sz="1200" dirty="0" smtClean="0"/>
              <a:t>. Journal of Applied Psychology, 93(6), 1382-1389, </a:t>
            </a:r>
            <a:r>
              <a:rPr lang="en-US" sz="1200" dirty="0" err="1" smtClean="0"/>
              <a:t>doi</a:t>
            </a:r>
            <a:r>
              <a:rPr lang="en-US" sz="1200" dirty="0" smtClean="0"/>
              <a:t>: 10.1037/a0012566.</a:t>
            </a:r>
          </a:p>
          <a:p>
            <a:endParaRPr lang="en-US" sz="1200" dirty="0" smtClean="0"/>
          </a:p>
          <a:p>
            <a:pPr lvl="0"/>
            <a:r>
              <a:rPr lang="en-US" sz="1200" dirty="0" err="1" smtClean="0"/>
              <a:t>Patriarca</a:t>
            </a:r>
            <a:r>
              <a:rPr lang="en-US" sz="1200" dirty="0" smtClean="0"/>
              <a:t>, L.A., &amp; </a:t>
            </a:r>
            <a:r>
              <a:rPr lang="en-US" sz="1200" dirty="0" err="1" smtClean="0"/>
              <a:t>Kragt</a:t>
            </a:r>
            <a:r>
              <a:rPr lang="en-US" sz="1200" dirty="0" smtClean="0"/>
              <a:t>, D. M. (1986). Teacher expectations and student achievement: The Ghost of Christmas Future.  Curriculum Review, 25(5), 48-50.   </a:t>
            </a:r>
          </a:p>
          <a:p>
            <a:endParaRPr lang="en-US" sz="1200" dirty="0" smtClean="0"/>
          </a:p>
          <a:p>
            <a:pPr lvl="0"/>
            <a:r>
              <a:rPr lang="en-US" sz="1200" dirty="0" err="1" smtClean="0"/>
              <a:t>Rhem,J</a:t>
            </a:r>
            <a:r>
              <a:rPr lang="en-US" sz="1200" dirty="0" smtClean="0"/>
              <a:t>. (1999). Pygmalion in the Classroom.  National Teaching and Learning Forum.  8 (2), 1-4. </a:t>
            </a:r>
          </a:p>
          <a:p>
            <a:endParaRPr lang="en-US" sz="1200" dirty="0" smtClean="0"/>
          </a:p>
          <a:p>
            <a:pPr lvl="0"/>
            <a:r>
              <a:rPr lang="en-US" sz="1200" dirty="0" smtClean="0"/>
              <a:t>Rosenthal, R. (1987). “Pygmalion” Effects: existence, magnitude, and social importance. Educational Researcher, 16 (9), 37-41.</a:t>
            </a:r>
          </a:p>
          <a:p>
            <a:endParaRPr lang="en-US" sz="1200" dirty="0" smtClean="0"/>
          </a:p>
          <a:p>
            <a:pPr lvl="0"/>
            <a:r>
              <a:rPr lang="en-US" sz="1200" dirty="0" smtClean="0"/>
              <a:t>Rosenthal, R. (1994). Interpersonal expectancy effects: A 30-Year perspective. </a:t>
            </a:r>
            <a:r>
              <a:rPr lang="en-US" sz="1200" i="1" dirty="0" smtClean="0"/>
              <a:t>Current Directions in Psychological Science, 3 </a:t>
            </a:r>
            <a:r>
              <a:rPr lang="en-US" sz="1200" dirty="0" smtClean="0"/>
              <a:t>(6), 176-179.</a:t>
            </a:r>
          </a:p>
          <a:p>
            <a:endParaRPr lang="en-US" sz="1200" dirty="0" smtClean="0"/>
          </a:p>
          <a:p>
            <a:pPr lvl="0"/>
            <a:r>
              <a:rPr lang="en-US" sz="1200" dirty="0" smtClean="0"/>
              <a:t>Rosenthal, R., &amp; Jacobson L. (1968). Pygmalion in the classroom: teacher expectation and pupils’ intellectual development. New York: Holt, Rinehart &amp; Winston,  </a:t>
            </a:r>
          </a:p>
          <a:p>
            <a:endParaRPr lang="en-US" sz="1200" dirty="0" smtClean="0"/>
          </a:p>
          <a:p>
            <a:pPr lvl="0"/>
            <a:r>
              <a:rPr lang="en-US" sz="1200" dirty="0" err="1" smtClean="0"/>
              <a:t>Saphier</a:t>
            </a:r>
            <a:r>
              <a:rPr lang="en-US" sz="1200" dirty="0" smtClean="0"/>
              <a:t>, J., &amp;  Gower, R. The Skillful Teacher: Building your teaching skills (5</a:t>
            </a:r>
            <a:r>
              <a:rPr lang="en-US" sz="1200" baseline="30000" dirty="0" smtClean="0"/>
              <a:t>th</a:t>
            </a:r>
            <a:r>
              <a:rPr lang="en-US" sz="1200" dirty="0" smtClean="0"/>
              <a:t> ed. pp 293-342) </a:t>
            </a:r>
            <a:r>
              <a:rPr lang="en-US" sz="1200" dirty="0" err="1" smtClean="0"/>
              <a:t>Carlise</a:t>
            </a:r>
            <a:r>
              <a:rPr lang="en-US" sz="1200" dirty="0" smtClean="0"/>
              <a:t>, Ma.</a:t>
            </a:r>
          </a:p>
          <a:p>
            <a:endParaRPr lang="en-US" sz="1200" dirty="0" smtClean="0"/>
          </a:p>
          <a:p>
            <a:pPr lvl="0"/>
            <a:r>
              <a:rPr lang="en-US" sz="1200" dirty="0" smtClean="0"/>
              <a:t>Skinner, Ellen A.,&amp; Belmont, Michael J. (1993). Motivation in the Classroom: Reciprocal effects of teacher behavior and student engagement across the school year. Journal of Educational Psychology 85 (4), 571-581.</a:t>
            </a:r>
          </a:p>
          <a:p>
            <a:endParaRPr lang="en-US" sz="1200" dirty="0" smtClean="0"/>
          </a:p>
          <a:p>
            <a:pPr lvl="0"/>
            <a:r>
              <a:rPr lang="en-US" sz="1200" dirty="0" smtClean="0"/>
              <a:t>Smith, A.E., &amp; </a:t>
            </a:r>
            <a:r>
              <a:rPr lang="en-US" sz="1200" dirty="0" err="1" smtClean="0"/>
              <a:t>Jussim</a:t>
            </a:r>
            <a:r>
              <a:rPr lang="en-US" sz="1200" dirty="0" smtClean="0"/>
              <a:t>, L. (1998). Self-fulfilling prophecies, perceptual biases, and accuracy at the individual and group levels. Journal of Experimental Social Psychology, 34 (6), 530-561.</a:t>
            </a:r>
          </a:p>
          <a:p>
            <a:endParaRPr lang="en-US" sz="1400" dirty="0" smtClean="0"/>
          </a:p>
          <a:p>
            <a:endParaRPr lang="en-US" sz="1350" dirty="0">
              <a:latin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lgn="ctr"/>
            <a:r>
              <a:rPr lang="en-US" b="1" dirty="0" smtClean="0"/>
              <a:t>References (4)</a:t>
            </a:r>
            <a:endParaRPr lang="en-US" b="1" dirty="0"/>
          </a:p>
        </p:txBody>
      </p:sp>
      <p:sp>
        <p:nvSpPr>
          <p:cNvPr id="3" name="Content Placeholder 2"/>
          <p:cNvSpPr>
            <a:spLocks noGrp="1"/>
          </p:cNvSpPr>
          <p:nvPr>
            <p:ph idx="1"/>
          </p:nvPr>
        </p:nvSpPr>
        <p:spPr>
          <a:xfrm>
            <a:off x="457200" y="1219200"/>
            <a:ext cx="8229600" cy="4906963"/>
          </a:xfrm>
        </p:spPr>
        <p:txBody>
          <a:bodyPr>
            <a:normAutofit/>
          </a:bodyPr>
          <a:lstStyle/>
          <a:p>
            <a:pPr lvl="0"/>
            <a:r>
              <a:rPr lang="en-US" sz="1200" dirty="0" err="1" smtClean="0"/>
              <a:t>Speybroeck,S</a:t>
            </a:r>
            <a:r>
              <a:rPr lang="en-US" sz="1200" dirty="0" smtClean="0"/>
              <a:t>.,  &amp; </a:t>
            </a:r>
            <a:r>
              <a:rPr lang="en-US" sz="1200" dirty="0" err="1" smtClean="0"/>
              <a:t>Damme,J</a:t>
            </a:r>
            <a:r>
              <a:rPr lang="en-US" sz="1200" dirty="0" smtClean="0"/>
              <a:t>.(2012).  The role of teachers' expectations in the association between children's SES and performance in kindergarten: A Moderated Mediation Analysis. </a:t>
            </a:r>
            <a:r>
              <a:rPr lang="en-US" sz="1200" i="1" dirty="0" err="1" smtClean="0"/>
              <a:t>PLoS</a:t>
            </a:r>
            <a:r>
              <a:rPr lang="en-US" sz="1200" i="1" dirty="0" smtClean="0"/>
              <a:t> One  7</a:t>
            </a:r>
            <a:r>
              <a:rPr lang="en-US" sz="1200" dirty="0" smtClean="0"/>
              <a:t> (n4), Published online 2012 April 10.</a:t>
            </a:r>
          </a:p>
          <a:p>
            <a:endParaRPr lang="en-US" sz="1200" dirty="0" smtClean="0"/>
          </a:p>
          <a:p>
            <a:pPr lvl="0"/>
            <a:r>
              <a:rPr lang="en-US" sz="1200" dirty="0" err="1" smtClean="0"/>
              <a:t>Villegas,A.M</a:t>
            </a:r>
            <a:r>
              <a:rPr lang="en-US" sz="1200" dirty="0" smtClean="0"/>
              <a:t>. (2007). Dispositions in teacher education: A look at social justice.</a:t>
            </a:r>
            <a:r>
              <a:rPr lang="en-US" sz="1200" i="1" dirty="0" smtClean="0"/>
              <a:t> Journal of Teacher Education,58</a:t>
            </a:r>
            <a:r>
              <a:rPr lang="en-US" sz="1200" dirty="0" smtClean="0"/>
              <a:t> (5), 370-380.</a:t>
            </a:r>
          </a:p>
          <a:p>
            <a:pPr lvl="0">
              <a:buNone/>
            </a:pPr>
            <a:endParaRPr lang="en-US" sz="1200" dirty="0" smtClean="0">
              <a:latin typeface="Times New Roman" pitchFamily="18" charset="0"/>
            </a:endParaRPr>
          </a:p>
          <a:p>
            <a:pPr lvl="0"/>
            <a:r>
              <a:rPr lang="en-US" sz="1200" dirty="0" smtClean="0">
                <a:latin typeface="Times New Roman" pitchFamily="18" charset="0"/>
              </a:rPr>
              <a:t> </a:t>
            </a:r>
            <a:r>
              <a:rPr lang="en-US" sz="1200" dirty="0" smtClean="0"/>
              <a:t>Winfield, L.F. (1986).  Teacher beliefs toward academically at risk students in inner urban schools. </a:t>
            </a:r>
            <a:r>
              <a:rPr lang="en-US" sz="1200" i="1" dirty="0" smtClean="0"/>
              <a:t>Urban Review,18</a:t>
            </a:r>
            <a:r>
              <a:rPr lang="en-US" sz="1200" dirty="0" smtClean="0"/>
              <a:t> (4), 253-68  </a:t>
            </a:r>
          </a:p>
          <a:p>
            <a:pPr>
              <a:buNone/>
            </a:pPr>
            <a:r>
              <a:rPr lang="en-US" sz="1200" dirty="0" smtClean="0"/>
              <a:t> </a:t>
            </a:r>
          </a:p>
          <a:p>
            <a:pPr lvl="0"/>
            <a:r>
              <a:rPr lang="en-US" sz="1200" dirty="0" err="1" smtClean="0"/>
              <a:t>Woolfolk</a:t>
            </a:r>
            <a:r>
              <a:rPr lang="en-US" sz="1200" dirty="0" smtClean="0"/>
              <a:t>, A.E., &amp;  Brooks, D. M. (1985).  The Influence of teachers' nonverbal behaviors on students' perceptions and performance.  </a:t>
            </a:r>
            <a:r>
              <a:rPr lang="en-US" sz="1200" i="1" dirty="0" smtClean="0"/>
              <a:t>Elementary School Journal, 85</a:t>
            </a:r>
            <a:r>
              <a:rPr lang="en-US" sz="1200" dirty="0" smtClean="0"/>
              <a:t>(4), 513-528.  </a:t>
            </a:r>
          </a:p>
          <a:p>
            <a:endParaRPr lang="en-US" sz="1350" dirty="0">
              <a:latin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707136"/>
          </a:xfrm>
        </p:spPr>
        <p:txBody>
          <a:bodyPr/>
          <a:lstStyle/>
          <a:p>
            <a:r>
              <a:rPr lang="en-US" dirty="0" smtClean="0"/>
              <a:t>Appendix A:  Student Survey</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066800" y="1447800"/>
            <a:ext cx="7417114" cy="512507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762000"/>
          </a:xfrm>
        </p:spPr>
        <p:txBody>
          <a:bodyPr/>
          <a:lstStyle/>
          <a:p>
            <a:r>
              <a:rPr lang="en-US" dirty="0" smtClean="0"/>
              <a:t>Appendix B:  Teacher Survey</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838200" y="1219201"/>
            <a:ext cx="7696200" cy="5486399"/>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12064"/>
            <a:ext cx="8305800" cy="914400"/>
          </a:xfrm>
        </p:spPr>
        <p:txBody>
          <a:bodyPr/>
          <a:lstStyle/>
          <a:p>
            <a:r>
              <a:rPr lang="en-US" dirty="0" smtClean="0"/>
              <a:t>Appendix C:  Parent Permission</a:t>
            </a:r>
            <a:endParaRPr lang="en-US" dirty="0"/>
          </a:p>
        </p:txBody>
      </p:sp>
      <p:sp>
        <p:nvSpPr>
          <p:cNvPr id="3" name="Content Placeholder 2"/>
          <p:cNvSpPr>
            <a:spLocks noGrp="1"/>
          </p:cNvSpPr>
          <p:nvPr>
            <p:ph idx="1"/>
          </p:nvPr>
        </p:nvSpPr>
        <p:spPr/>
        <p:txBody>
          <a:bodyPr>
            <a:normAutofit fontScale="40000" lnSpcReduction="20000"/>
          </a:bodyPr>
          <a:lstStyle/>
          <a:p>
            <a:pPr>
              <a:buNone/>
            </a:pPr>
            <a:r>
              <a:rPr lang="en-US" dirty="0" smtClean="0"/>
              <a:t>	</a:t>
            </a:r>
            <a:r>
              <a:rPr lang="en-US" dirty="0" smtClean="0"/>
              <a:t>Dear </a:t>
            </a:r>
            <a:r>
              <a:rPr lang="en-US" dirty="0" smtClean="0"/>
              <a:t>Parent/Guardian,</a:t>
            </a:r>
          </a:p>
          <a:p>
            <a:pPr>
              <a:buNone/>
            </a:pPr>
            <a:r>
              <a:rPr lang="en-US" dirty="0" smtClean="0"/>
              <a:t>	</a:t>
            </a:r>
            <a:r>
              <a:rPr lang="en-US" dirty="0" smtClean="0"/>
              <a:t>	I am currently a graduate student in Brooklyn College’s Childhood Education Master’s program. I am conducting a research study on the effects of teacher expectations of students and their subsequent academic performance. This phenomenon is called the Pygmalion effect in education. </a:t>
            </a:r>
          </a:p>
          <a:p>
            <a:pPr>
              <a:buNone/>
            </a:pPr>
            <a:r>
              <a:rPr lang="en-US" dirty="0" smtClean="0"/>
              <a:t>	 </a:t>
            </a:r>
            <a:r>
              <a:rPr lang="en-US" dirty="0" smtClean="0"/>
              <a:t>	I would like to request your permission to allow your child to fill out a survey on his/her feelings towards his/her current teacher and about the relationship with this teacher. The survey to be used will not ask for any information about the specific identity of your child, such as his/her name or gender, and the data collected will be used for my research study only.   The goal of the study is to increase the academic integrity of the public schools. </a:t>
            </a:r>
          </a:p>
          <a:p>
            <a:pPr>
              <a:buNone/>
            </a:pPr>
            <a:r>
              <a:rPr lang="en-US" dirty="0" smtClean="0"/>
              <a:t>	</a:t>
            </a:r>
            <a:r>
              <a:rPr lang="en-US" dirty="0" smtClean="0"/>
              <a:t>	All results for this study will be reported as a group study and the participants’ names and information will be anonymous. I greatly appreciate your support. If you have any questions please feel free to contact me.  </a:t>
            </a:r>
            <a:r>
              <a:rPr lang="en-US" u="sng" dirty="0" smtClean="0">
                <a:hlinkClick r:id="rId2"/>
              </a:rPr>
              <a:t>gleng2041@aol.com</a:t>
            </a:r>
            <a:r>
              <a:rPr lang="en-US" dirty="0" smtClean="0"/>
              <a:t> or at 917-945-7485</a:t>
            </a:r>
          </a:p>
          <a:p>
            <a:pPr>
              <a:buNone/>
            </a:pPr>
            <a:r>
              <a:rPr lang="en-US" dirty="0" smtClean="0"/>
              <a:t> </a:t>
            </a:r>
          </a:p>
          <a:p>
            <a:pPr>
              <a:buNone/>
            </a:pPr>
            <a:r>
              <a:rPr lang="en-US" dirty="0" smtClean="0"/>
              <a:t> </a:t>
            </a:r>
          </a:p>
          <a:p>
            <a:pPr>
              <a:buNone/>
            </a:pPr>
            <a:r>
              <a:rPr lang="en-US" dirty="0" smtClean="0"/>
              <a:t>	Sincerely</a:t>
            </a:r>
            <a:r>
              <a:rPr lang="en-US" dirty="0" smtClean="0"/>
              <a:t>,</a:t>
            </a:r>
          </a:p>
          <a:p>
            <a:pPr>
              <a:buNone/>
            </a:pPr>
            <a:r>
              <a:rPr lang="en-US" dirty="0" smtClean="0"/>
              <a:t>	Glen </a:t>
            </a:r>
            <a:r>
              <a:rPr lang="en-US" dirty="0" err="1" smtClean="0"/>
              <a:t>Gochal</a:t>
            </a:r>
            <a:endParaRPr lang="en-US" dirty="0" smtClean="0"/>
          </a:p>
          <a:p>
            <a:pPr>
              <a:buNone/>
            </a:pPr>
            <a:r>
              <a:rPr lang="en-US" dirty="0" smtClean="0"/>
              <a:t> </a:t>
            </a:r>
          </a:p>
          <a:p>
            <a:pPr>
              <a:buNone/>
            </a:pPr>
            <a:r>
              <a:rPr lang="en-US" dirty="0" smtClean="0"/>
              <a:t> </a:t>
            </a:r>
          </a:p>
          <a:p>
            <a:pPr>
              <a:buNone/>
            </a:pPr>
            <a:r>
              <a:rPr lang="en-US" dirty="0" smtClean="0"/>
              <a:t/>
            </a:r>
            <a:br>
              <a:rPr lang="en-US" dirty="0" smtClean="0"/>
            </a:br>
            <a:r>
              <a:rPr lang="en-US" dirty="0" smtClean="0"/>
              <a:t>I give my child__________________________________________ permission to be a participant in this research study. </a:t>
            </a:r>
          </a:p>
          <a:p>
            <a:pPr>
              <a:buNone/>
            </a:pPr>
            <a:endParaRPr lang="en-US" dirty="0" smtClean="0"/>
          </a:p>
          <a:p>
            <a:pPr>
              <a:buNone/>
            </a:pPr>
            <a:r>
              <a:rPr lang="en-US" dirty="0" smtClean="0"/>
              <a:t>	Parent’s </a:t>
            </a:r>
            <a:r>
              <a:rPr lang="en-US" dirty="0" smtClean="0"/>
              <a:t>Signature:___________________________________ Date:____________________</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12064"/>
            <a:ext cx="8382000" cy="1088136"/>
          </a:xfrm>
        </p:spPr>
        <p:txBody>
          <a:bodyPr/>
          <a:lstStyle/>
          <a:p>
            <a:r>
              <a:rPr lang="en-US" sz="3800" dirty="0" smtClean="0"/>
              <a:t>Appendix D: Teacher’s Permission</a:t>
            </a:r>
            <a:endParaRPr lang="en-US" sz="3800" dirty="0"/>
          </a:p>
        </p:txBody>
      </p:sp>
      <p:sp>
        <p:nvSpPr>
          <p:cNvPr id="3" name="Content Placeholder 2"/>
          <p:cNvSpPr>
            <a:spLocks noGrp="1"/>
          </p:cNvSpPr>
          <p:nvPr>
            <p:ph idx="1"/>
          </p:nvPr>
        </p:nvSpPr>
        <p:spPr/>
        <p:txBody>
          <a:bodyPr>
            <a:normAutofit fontScale="47500" lnSpcReduction="20000"/>
          </a:bodyPr>
          <a:lstStyle/>
          <a:p>
            <a:pPr>
              <a:buNone/>
            </a:pPr>
            <a:r>
              <a:rPr lang="en-US" dirty="0" smtClean="0"/>
              <a:t>	</a:t>
            </a:r>
            <a:r>
              <a:rPr lang="en-US" dirty="0" smtClean="0"/>
              <a:t> </a:t>
            </a:r>
          </a:p>
          <a:p>
            <a:pPr>
              <a:buNone/>
            </a:pPr>
            <a:r>
              <a:rPr lang="en-US" dirty="0" smtClean="0"/>
              <a:t>	Dear </a:t>
            </a:r>
            <a:r>
              <a:rPr lang="en-US" dirty="0" smtClean="0"/>
              <a:t>_____________________,</a:t>
            </a:r>
          </a:p>
          <a:p>
            <a:pPr>
              <a:buNone/>
            </a:pPr>
            <a:r>
              <a:rPr lang="en-US" dirty="0" smtClean="0"/>
              <a:t>	</a:t>
            </a:r>
            <a:r>
              <a:rPr lang="en-US" dirty="0" smtClean="0"/>
              <a:t>	I am currently a graduate student in Brooklyn College’s Childhood Education Master’s program. I am conducting a research study on the Pygmalion effect in the educational process. I am requesting your permission to use information gathered from your students for my research study. Students would be answering a survey without revealing their names, or any other identifying characteristics such as gender or address.</a:t>
            </a:r>
          </a:p>
          <a:p>
            <a:pPr>
              <a:buNone/>
            </a:pPr>
            <a:r>
              <a:rPr lang="en-US" dirty="0" smtClean="0"/>
              <a:t>		All </a:t>
            </a:r>
            <a:r>
              <a:rPr lang="en-US" dirty="0" smtClean="0"/>
              <a:t>results for this study will be reported as a group study and the participants’ names and information will be anonymous. I greatly appreciate your support. If you have any questions please feel free to contact me.  </a:t>
            </a:r>
            <a:r>
              <a:rPr lang="en-US" u="sng" dirty="0" smtClean="0">
                <a:hlinkClick r:id="rId2"/>
              </a:rPr>
              <a:t>Gleng2041@aol.com</a:t>
            </a:r>
            <a:r>
              <a:rPr lang="en-US" dirty="0" smtClean="0"/>
              <a:t> or at 9147-945-7485</a:t>
            </a:r>
          </a:p>
          <a:p>
            <a:pPr>
              <a:buNone/>
            </a:pPr>
            <a:r>
              <a:rPr lang="en-US" dirty="0" smtClean="0"/>
              <a:t> </a:t>
            </a:r>
          </a:p>
          <a:p>
            <a:pPr>
              <a:buNone/>
            </a:pPr>
            <a:r>
              <a:rPr lang="en-US" dirty="0" smtClean="0"/>
              <a:t> </a:t>
            </a:r>
          </a:p>
          <a:p>
            <a:pPr>
              <a:buNone/>
            </a:pPr>
            <a:r>
              <a:rPr lang="en-US" dirty="0" smtClean="0"/>
              <a:t>	Sincerely</a:t>
            </a:r>
            <a:r>
              <a:rPr lang="en-US" dirty="0" smtClean="0"/>
              <a:t>,</a:t>
            </a:r>
          </a:p>
          <a:p>
            <a:pPr>
              <a:buNone/>
            </a:pPr>
            <a:r>
              <a:rPr lang="en-US" dirty="0" smtClean="0"/>
              <a:t>	Glen </a:t>
            </a:r>
            <a:r>
              <a:rPr lang="en-US" dirty="0" err="1" smtClean="0"/>
              <a:t>Gochal</a:t>
            </a:r>
            <a:endParaRPr lang="en-US" dirty="0" smtClean="0"/>
          </a:p>
          <a:p>
            <a:pPr>
              <a:buNone/>
            </a:pPr>
            <a:r>
              <a:rPr lang="en-US" dirty="0" smtClean="0"/>
              <a:t> </a:t>
            </a:r>
          </a:p>
          <a:p>
            <a:pPr>
              <a:buNone/>
            </a:pPr>
            <a:r>
              <a:rPr lang="en-US" dirty="0" smtClean="0"/>
              <a:t/>
            </a:r>
            <a:br>
              <a:rPr lang="en-US" dirty="0" smtClean="0"/>
            </a:br>
            <a:r>
              <a:rPr lang="en-US" dirty="0" smtClean="0"/>
              <a:t>I, __________________________________________ give my permission to be a participant in this research study. </a:t>
            </a:r>
          </a:p>
          <a:p>
            <a:pPr>
              <a:buNone/>
            </a:pPr>
            <a:r>
              <a:rPr lang="en-US" dirty="0" smtClean="0"/>
              <a:t> </a:t>
            </a:r>
          </a:p>
          <a:p>
            <a:pPr>
              <a:buNone/>
            </a:pPr>
            <a:r>
              <a:rPr lang="en-US" dirty="0" smtClean="0"/>
              <a:t>	Teacher’s </a:t>
            </a:r>
            <a:r>
              <a:rPr lang="en-US" dirty="0" smtClean="0"/>
              <a:t>Signature:___________________________________ Date</a:t>
            </a:r>
            <a:r>
              <a:rPr lang="en-US" dirty="0" smtClean="0"/>
              <a:t>:____________________</a:t>
            </a:r>
          </a:p>
          <a:p>
            <a:pPr>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The Pygmalion Effect in Education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1783560"/>
            <a:ext cx="8001000" cy="4572000"/>
          </a:xfrm>
        </p:spPr>
        <p:txBody>
          <a:bodyPr>
            <a:normAutofit fontScale="77500" lnSpcReduction="20000"/>
          </a:bodyPr>
          <a:lstStyle/>
          <a:p>
            <a:pPr>
              <a:buNone/>
            </a:pPr>
            <a:r>
              <a:rPr lang="en-US" dirty="0" smtClean="0"/>
              <a:t>                                   Introduction:</a:t>
            </a:r>
          </a:p>
          <a:p>
            <a:r>
              <a:rPr lang="en-US" dirty="0" smtClean="0"/>
              <a:t>Most teachers know a little bit about the Pygmalion effect, or the idea that one's expectations about a person can eventually lead that person to behave and achieve in ways that confirm those </a:t>
            </a:r>
            <a:r>
              <a:rPr lang="en-US" dirty="0" smtClean="0"/>
              <a:t>expectations.</a:t>
            </a:r>
          </a:p>
          <a:p>
            <a:r>
              <a:rPr lang="en-US" dirty="0" smtClean="0"/>
              <a:t>How many of you think that you are reasonably good judges of character? With years of teaching experience under your belt, are you more often than not able to size up students correctly? Occasionally you are wrong, but most often you are correct. Right? Many teachers believe that they can judge ahead of time, sometimes by just a glance the first day of school, how certain students are likely, over time, to achieve and behave. </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457200"/>
            <a:ext cx="8610600" cy="914400"/>
          </a:xfrm>
        </p:spPr>
        <p:txBody>
          <a:bodyPr/>
          <a:lstStyle/>
          <a:p>
            <a:r>
              <a:rPr lang="en-US" sz="3600" dirty="0" smtClean="0"/>
              <a:t>Appendix E:  Principal’s Permission</a:t>
            </a:r>
            <a:endParaRPr lang="en-US" sz="3600" dirty="0"/>
          </a:p>
        </p:txBody>
      </p:sp>
      <p:sp>
        <p:nvSpPr>
          <p:cNvPr id="5" name="Content Placeholder 4"/>
          <p:cNvSpPr>
            <a:spLocks noGrp="1"/>
          </p:cNvSpPr>
          <p:nvPr>
            <p:ph idx="1"/>
          </p:nvPr>
        </p:nvSpPr>
        <p:spPr/>
        <p:txBody>
          <a:bodyPr>
            <a:normAutofit fontScale="47500" lnSpcReduction="20000"/>
          </a:bodyPr>
          <a:lstStyle/>
          <a:p>
            <a:pPr>
              <a:buNone/>
            </a:pPr>
            <a:r>
              <a:rPr lang="en-US" dirty="0" smtClean="0"/>
              <a:t>	Dear </a:t>
            </a:r>
            <a:r>
              <a:rPr lang="en-US" dirty="0" smtClean="0"/>
              <a:t>Principal_____________________,</a:t>
            </a:r>
          </a:p>
          <a:p>
            <a:pPr>
              <a:buNone/>
            </a:pPr>
            <a:r>
              <a:rPr lang="en-US" dirty="0" smtClean="0"/>
              <a:t>	</a:t>
            </a:r>
            <a:r>
              <a:rPr lang="en-US" dirty="0" smtClean="0"/>
              <a:t>	I am currently a graduate student in Brooklyn College’s Childhood Education Master’s program and am conducting a research study on Pygmalion effect on the educational process.   I am requesting your permission to use select second grade students from your school to fill out a survey.  The survey would ask each child about his/her feelings towards his/her current teacher and about the relationship with this teacher.  There will be no identifying information requested in this survey, such as name or gender.</a:t>
            </a:r>
          </a:p>
          <a:p>
            <a:pPr>
              <a:buNone/>
            </a:pPr>
            <a:r>
              <a:rPr lang="en-US" dirty="0" smtClean="0"/>
              <a:t>		All </a:t>
            </a:r>
            <a:r>
              <a:rPr lang="en-US" dirty="0" smtClean="0"/>
              <a:t>results for this study will be reported as a group study and therefore, the participants’ names and information will be anonymous. I greatly appreciate your support. If you have any questions please feel free to contact me. </a:t>
            </a:r>
            <a:r>
              <a:rPr lang="en-US" u="sng" dirty="0" smtClean="0">
                <a:hlinkClick r:id="rId2"/>
              </a:rPr>
              <a:t>Gleng2041@aol.com</a:t>
            </a:r>
            <a:r>
              <a:rPr lang="en-US" dirty="0" smtClean="0"/>
              <a:t> or at 9147-945-7485</a:t>
            </a:r>
          </a:p>
          <a:p>
            <a:pPr>
              <a:buNone/>
            </a:pPr>
            <a:r>
              <a:rPr lang="en-US" dirty="0" smtClean="0"/>
              <a:t>	Sincerely,</a:t>
            </a:r>
          </a:p>
          <a:p>
            <a:pPr>
              <a:buNone/>
            </a:pPr>
            <a:r>
              <a:rPr lang="en-US" dirty="0" smtClean="0"/>
              <a:t>	</a:t>
            </a:r>
            <a:r>
              <a:rPr lang="en-US" dirty="0" smtClean="0"/>
              <a:t>Glen </a:t>
            </a:r>
            <a:r>
              <a:rPr lang="en-US" dirty="0" err="1" smtClean="0"/>
              <a:t>Gochal</a:t>
            </a:r>
            <a:endParaRPr lang="en-US" dirty="0" smtClean="0"/>
          </a:p>
          <a:p>
            <a:pPr>
              <a:buNone/>
            </a:pPr>
            <a:r>
              <a:rPr lang="en-US" dirty="0" smtClean="0"/>
              <a:t> </a:t>
            </a:r>
          </a:p>
          <a:p>
            <a:pPr>
              <a:buNone/>
            </a:pPr>
            <a:r>
              <a:rPr lang="en-US" dirty="0" smtClean="0"/>
              <a:t> </a:t>
            </a:r>
          </a:p>
          <a:p>
            <a:pPr>
              <a:buNone/>
            </a:pPr>
            <a:r>
              <a:rPr lang="en-US" dirty="0" smtClean="0"/>
              <a:t/>
            </a:r>
            <a:br>
              <a:rPr lang="en-US" dirty="0" smtClean="0"/>
            </a:br>
            <a:r>
              <a:rPr lang="en-US" dirty="0" smtClean="0"/>
              <a:t>I, __________________________________________ give my permission to be a participant in this research study. </a:t>
            </a:r>
          </a:p>
          <a:p>
            <a:pPr>
              <a:buNone/>
            </a:pPr>
            <a:r>
              <a:rPr lang="en-US" dirty="0" smtClean="0"/>
              <a:t> </a:t>
            </a:r>
          </a:p>
          <a:p>
            <a:pPr>
              <a:buNone/>
            </a:pPr>
            <a:r>
              <a:rPr lang="en-US" dirty="0" smtClean="0"/>
              <a:t>	Principal’s </a:t>
            </a:r>
            <a:r>
              <a:rPr lang="en-US" dirty="0" smtClean="0"/>
              <a:t>Signature:___________________________________ Date:____________________</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u="sng" dirty="0" smtClean="0">
                <a:latin typeface="Times New Roman" pitchFamily="18" charset="0"/>
              </a:rPr>
              <a:t>Statement of Problem:</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latin typeface="Times New Roman" pitchFamily="18" charset="0"/>
              </a:rPr>
              <a:t>When adapted to the field of education, the Pygmalion effect has far reaching ramifications on the effectiveness of today’s teaching approach and execution.  It is essential that educators become distinctly aware of just how much effect their assumptions on a student’s performance can have on that student’s abilities.  This is particularly critical when those assumptions have negative connotations. When an educator anticipates that a student will perform poorly, the student will inevitably perform according to those expectations.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14400" y="1219200"/>
            <a:ext cx="7772400" cy="5099304"/>
          </a:xfrm>
        </p:spPr>
        <p:txBody>
          <a:bodyPr/>
          <a:lstStyle/>
          <a:p>
            <a:pPr algn="ctr"/>
            <a:r>
              <a:rPr lang="en-US" sz="8000" dirty="0" smtClean="0"/>
              <a:t>Review of related literature</a:t>
            </a:r>
            <a:endParaRPr lang="en-US" sz="8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914400"/>
          </a:xfrm>
        </p:spPr>
        <p:txBody>
          <a:bodyPr/>
          <a:lstStyle/>
          <a:p>
            <a:r>
              <a:rPr lang="en-US" dirty="0" smtClean="0"/>
              <a:t>   </a:t>
            </a:r>
            <a:r>
              <a:rPr lang="en-US" b="1" dirty="0" smtClean="0"/>
              <a:t>Intervention Topics</a:t>
            </a:r>
            <a:endParaRPr lang="en-US" b="1" dirty="0"/>
          </a:p>
        </p:txBody>
      </p:sp>
      <p:sp>
        <p:nvSpPr>
          <p:cNvPr id="3" name="Content Placeholder 2"/>
          <p:cNvSpPr>
            <a:spLocks noGrp="1"/>
          </p:cNvSpPr>
          <p:nvPr>
            <p:ph idx="1"/>
          </p:nvPr>
        </p:nvSpPr>
        <p:spPr>
          <a:xfrm>
            <a:off x="609600" y="1143000"/>
            <a:ext cx="8382000" cy="5486400"/>
          </a:xfrm>
        </p:spPr>
        <p:txBody>
          <a:bodyPr>
            <a:normAutofit/>
          </a:bodyPr>
          <a:lstStyle/>
          <a:p>
            <a:pPr lvl="0"/>
            <a:r>
              <a:rPr lang="en-US" sz="1800" dirty="0" smtClean="0">
                <a:latin typeface="Times New Roman" pitchFamily="18" charset="0"/>
                <a:cs typeface="Times New Roman" pitchFamily="18" charset="0"/>
              </a:rPr>
              <a:t> Avoid unreliable sources of information about students' learning potential, e.g., social stereotypes, the biases of other teachers, etc.</a:t>
            </a:r>
          </a:p>
          <a:p>
            <a:pPr lvl="0"/>
            <a:r>
              <a:rPr lang="en-US" sz="1800" dirty="0" smtClean="0">
                <a:latin typeface="Times New Roman" pitchFamily="18" charset="0"/>
                <a:cs typeface="Times New Roman" pitchFamily="18" charset="0"/>
              </a:rPr>
              <a:t>Set goals (for individuals, groups, classrooms, and whole schools) in terms of floors (minimally acceptable standards), not ceilings; communicate to students that they have the ability to meet those standards.</a:t>
            </a:r>
          </a:p>
          <a:p>
            <a:pPr lvl="0"/>
            <a:r>
              <a:rPr lang="en-US" sz="1800" dirty="0" smtClean="0">
                <a:latin typeface="Times New Roman" pitchFamily="18" charset="0"/>
                <a:cs typeface="Times New Roman" pitchFamily="18" charset="0"/>
              </a:rPr>
              <a:t>Emphasize that different students are good at different things and let students see that this is true by having them observe one another's products, performances, etc.</a:t>
            </a:r>
          </a:p>
          <a:p>
            <a:pPr lvl="0"/>
            <a:r>
              <a:rPr lang="en-US" sz="1800" dirty="0" smtClean="0">
                <a:latin typeface="Times New Roman" pitchFamily="18" charset="0"/>
                <a:cs typeface="Times New Roman" pitchFamily="18" charset="0"/>
              </a:rPr>
              <a:t>Concentrate on extending warmth, friendliness, and encouragement to all students.</a:t>
            </a:r>
          </a:p>
          <a:p>
            <a:pPr lvl="0"/>
            <a:r>
              <a:rPr lang="en-US" sz="1800" dirty="0" smtClean="0">
                <a:latin typeface="Times New Roman" pitchFamily="18" charset="0"/>
                <a:cs typeface="Times New Roman" pitchFamily="18" charset="0"/>
              </a:rPr>
              <a:t>Monitor student progress closely so as to keep expectations of individuals current.</a:t>
            </a:r>
          </a:p>
          <a:p>
            <a:pPr lvl="0"/>
            <a:r>
              <a:rPr lang="en-US" sz="1800" dirty="0" smtClean="0">
                <a:latin typeface="Times New Roman" pitchFamily="18" charset="0"/>
                <a:cs typeface="Times New Roman" pitchFamily="18" charset="0"/>
              </a:rPr>
              <a:t>In giving students feedback, stress continuous progress relative to previous levels of mastery, rather than comparisons with statistical norms or other individuals.</a:t>
            </a:r>
          </a:p>
          <a:p>
            <a:pPr lvl="0"/>
            <a:r>
              <a:rPr lang="en-US" sz="1800" dirty="0" smtClean="0">
                <a:latin typeface="Times New Roman" pitchFamily="18" charset="0"/>
                <a:cs typeface="Times New Roman" pitchFamily="18" charset="0"/>
              </a:rPr>
              <a:t>In giving students feedback, focus on giving useful information, not just evaluation of success or failure.</a:t>
            </a:r>
          </a:p>
          <a:p>
            <a:pPr lvl="0"/>
            <a:r>
              <a:rPr lang="en-US" sz="1800" dirty="0" smtClean="0">
                <a:latin typeface="Times New Roman" pitchFamily="18" charset="0"/>
                <a:cs typeface="Times New Roman" pitchFamily="18" charset="0"/>
              </a:rPr>
              <a:t>In general, think in terms of stretching the students' minds by stimulating them and encouraging them to achieve as much as they can, not in terms of "protecting" them from failure or embarrassment.</a:t>
            </a:r>
          </a:p>
          <a:p>
            <a:pPr lvl="0"/>
            <a:r>
              <a:rPr lang="en-US" sz="1800" dirty="0" smtClean="0">
                <a:latin typeface="Times New Roman" pitchFamily="18" charset="0"/>
                <a:cs typeface="Times New Roman" pitchFamily="18" charset="0"/>
              </a:rPr>
              <a:t>(Cotton  1989)</a:t>
            </a:r>
          </a:p>
          <a:p>
            <a:endParaRPr lang="en-US" sz="1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Autofit/>
          </a:bodyPr>
          <a:lstStyle/>
          <a:p>
            <a:pPr algn="ctr"/>
            <a:r>
              <a:rPr lang="en-US" sz="3500" b="1" dirty="0" smtClean="0">
                <a:latin typeface="Times New Roman" pitchFamily="18" charset="0"/>
              </a:rPr>
              <a:t>The Pygmalion Effect works through the self-fulfilling prophecy.</a:t>
            </a:r>
            <a:endParaRPr lang="en-US" sz="3500" b="1" dirty="0">
              <a:latin typeface="Times New Roman" pitchFamily="18" charset="0"/>
            </a:endParaRPr>
          </a:p>
        </p:txBody>
      </p:sp>
      <p:sp>
        <p:nvSpPr>
          <p:cNvPr id="3" name="Content Placeholder 2"/>
          <p:cNvSpPr>
            <a:spLocks noGrp="1"/>
          </p:cNvSpPr>
          <p:nvPr>
            <p:ph idx="1"/>
          </p:nvPr>
        </p:nvSpPr>
        <p:spPr>
          <a:xfrm>
            <a:off x="457200" y="1905000"/>
            <a:ext cx="8229600" cy="4221163"/>
          </a:xfrm>
        </p:spPr>
        <p:txBody>
          <a:bodyPr>
            <a:normAutofit/>
          </a:bodyPr>
          <a:lstStyle/>
          <a:p>
            <a:r>
              <a:rPr lang="en-US" sz="2500" dirty="0" smtClean="0">
                <a:latin typeface="Times New Roman" pitchFamily="18" charset="0"/>
              </a:rPr>
              <a:t>..."You see, really and truly, apart from the things anyone can pick up (the dressing and the proper way of speaking, and so on), the difference between a lady and a flower girl is not how she behaves, but how she's treated. I shall always be a flower girl to Professor Higgins, because he always treats me as a flower girl, and always will; but I know I can be a lady to you, because you always treat me as a lady, and always will.”</a:t>
            </a:r>
          </a:p>
          <a:p>
            <a:endParaRPr lang="en-US" sz="2000" dirty="0" smtClean="0">
              <a:latin typeface="Times New Roman" pitchFamily="18" charset="0"/>
            </a:endParaRPr>
          </a:p>
          <a:p>
            <a:r>
              <a:rPr lang="en-US" sz="2000" dirty="0" smtClean="0"/>
              <a:t>George Bernard Shaw - Pygmalion</a:t>
            </a:r>
            <a:endParaRPr lang="en-US" sz="2000" dirty="0" smtClean="0">
              <a:latin typeface="Times New Roman" pitchFamily="18" charset="0"/>
            </a:endParaRPr>
          </a:p>
          <a:p>
            <a:endParaRPr lang="en-US" sz="2000" dirty="0">
              <a:latin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latin typeface="Times New Roman" pitchFamily="18" charset="0"/>
              </a:rPr>
              <a:t>Pygmalion Effect, fact or fiction?</a:t>
            </a:r>
            <a:endParaRPr lang="en-US" b="1" dirty="0">
              <a:latin typeface="Times New Roman" pitchFamily="18" charset="0"/>
            </a:endParaRPr>
          </a:p>
        </p:txBody>
      </p:sp>
      <p:sp>
        <p:nvSpPr>
          <p:cNvPr id="3" name="Content Placeholder 2"/>
          <p:cNvSpPr>
            <a:spLocks noGrp="1"/>
          </p:cNvSpPr>
          <p:nvPr>
            <p:ph idx="1"/>
          </p:nvPr>
        </p:nvSpPr>
        <p:spPr/>
        <p:txBody>
          <a:bodyPr>
            <a:normAutofit lnSpcReduction="10000"/>
          </a:bodyPr>
          <a:lstStyle/>
          <a:p>
            <a:pPr>
              <a:buNone/>
            </a:pPr>
            <a:endParaRPr lang="en-US" dirty="0" smtClean="0"/>
          </a:p>
          <a:p>
            <a:r>
              <a:rPr lang="en-US" dirty="0" smtClean="0">
                <a:latin typeface="Times New Roman" pitchFamily="18" charset="0"/>
              </a:rPr>
              <a:t>“Strong empirical support was found for a reciprocal relationship between teachers’ behavior and students’ engagement. Teachers’ interactions with students predicted students’ behavioral and emotional engagement in the classroom, both directly and through their effects on student’s perceptions of their interactions with teachers.”</a:t>
            </a:r>
          </a:p>
          <a:p>
            <a:r>
              <a:rPr lang="en-US" sz="2200" dirty="0" smtClean="0">
                <a:latin typeface="Times New Roman" pitchFamily="18" charset="0"/>
              </a:rPr>
              <a:t>(Skinner, Ellen A., Belmont, Michael J.1993).</a:t>
            </a:r>
            <a:endParaRPr lang="en-US" sz="2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382000" cy="1219200"/>
          </a:xfrm>
        </p:spPr>
        <p:txBody>
          <a:bodyPr/>
          <a:lstStyle/>
          <a:p>
            <a:pPr algn="ctr"/>
            <a:r>
              <a:rPr lang="en-US" dirty="0" smtClean="0">
                <a:latin typeface="Times New Roman" pitchFamily="18" charset="0"/>
              </a:rPr>
              <a:t>Four Factors in Mediation of Teacher  Expectancy Effects</a:t>
            </a:r>
            <a:endParaRPr lang="en-US" dirty="0">
              <a:latin typeface="Times New Roman" pitchFamily="18" charset="0"/>
            </a:endParaRPr>
          </a:p>
        </p:txBody>
      </p:sp>
      <p:sp>
        <p:nvSpPr>
          <p:cNvPr id="3" name="Content Placeholder 2"/>
          <p:cNvSpPr>
            <a:spLocks noGrp="1"/>
          </p:cNvSpPr>
          <p:nvPr>
            <p:ph idx="1"/>
          </p:nvPr>
        </p:nvSpPr>
        <p:spPr>
          <a:xfrm>
            <a:off x="457200" y="1600200"/>
            <a:ext cx="8686800" cy="5074440"/>
          </a:xfrm>
        </p:spPr>
        <p:txBody>
          <a:bodyPr>
            <a:noAutofit/>
          </a:bodyPr>
          <a:lstStyle/>
          <a:p>
            <a:pPr>
              <a:lnSpc>
                <a:spcPct val="120000"/>
              </a:lnSpc>
              <a:buNone/>
            </a:pPr>
            <a:r>
              <a:rPr lang="en-US" sz="2200" b="1" dirty="0" smtClean="0">
                <a:latin typeface="Times New Roman" pitchFamily="18" charset="0"/>
              </a:rPr>
              <a:t>Central factors:</a:t>
            </a:r>
          </a:p>
          <a:p>
            <a:pPr>
              <a:lnSpc>
                <a:spcPct val="120000"/>
              </a:lnSpc>
              <a:buNone/>
            </a:pPr>
            <a:r>
              <a:rPr lang="en-US" sz="1800" dirty="0" smtClean="0">
                <a:latin typeface="Times New Roman" pitchFamily="18" charset="0"/>
              </a:rPr>
              <a:t>Climate (affect):  Teachers appear to create a warmer socio-emotional climate for their “special” students. This warmth appears to be at least partially communicated by nonverbal cues.</a:t>
            </a:r>
          </a:p>
          <a:p>
            <a:pPr>
              <a:lnSpc>
                <a:spcPct val="120000"/>
              </a:lnSpc>
              <a:buNone/>
            </a:pPr>
            <a:r>
              <a:rPr lang="en-US" sz="1800" dirty="0" smtClean="0">
                <a:latin typeface="Times New Roman" pitchFamily="18" charset="0"/>
              </a:rPr>
              <a:t>Input (effort):  Teachers appear to teach more material and more difficult material to their “special” students.</a:t>
            </a:r>
          </a:p>
          <a:p>
            <a:pPr>
              <a:lnSpc>
                <a:spcPct val="120000"/>
              </a:lnSpc>
              <a:buNone/>
            </a:pPr>
            <a:r>
              <a:rPr lang="en-US" sz="2200" b="1" dirty="0" smtClean="0">
                <a:latin typeface="Times New Roman" pitchFamily="18" charset="0"/>
              </a:rPr>
              <a:t>Additional factors:</a:t>
            </a:r>
          </a:p>
          <a:p>
            <a:pPr>
              <a:lnSpc>
                <a:spcPct val="120000"/>
              </a:lnSpc>
              <a:buNone/>
            </a:pPr>
            <a:r>
              <a:rPr lang="en-US" sz="1800" dirty="0" smtClean="0">
                <a:latin typeface="Times New Roman" pitchFamily="18" charset="0"/>
              </a:rPr>
              <a:t>Output :	Teachers appear to give their “special” students greater opportunities for responding.   These opportunities are offered both verbally and nonverbally (e.g. giving a student more time in which to answer).</a:t>
            </a:r>
          </a:p>
          <a:p>
            <a:pPr>
              <a:lnSpc>
                <a:spcPct val="120000"/>
              </a:lnSpc>
              <a:buNone/>
            </a:pPr>
            <a:r>
              <a:rPr lang="en-US" sz="1800" dirty="0" smtClean="0">
                <a:latin typeface="Times New Roman" pitchFamily="18" charset="0"/>
              </a:rPr>
              <a:t>Feedback :  Teachers appear to give their “special” students more informative feedback, both verbal and nonverbal, as to how these students have been performing. 	</a:t>
            </a:r>
          </a:p>
          <a:p>
            <a:pPr>
              <a:lnSpc>
                <a:spcPct val="120000"/>
              </a:lnSpc>
              <a:buNone/>
            </a:pPr>
            <a:r>
              <a:rPr lang="en-US" sz="1800" dirty="0" smtClean="0">
                <a:latin typeface="Times New Roman" pitchFamily="18" charset="0"/>
              </a:rPr>
              <a:t>(Rosenthal 1994)</a:t>
            </a:r>
          </a:p>
          <a:p>
            <a:pPr>
              <a:lnSpc>
                <a:spcPct val="120000"/>
              </a:lnSpc>
            </a:pPr>
            <a:endParaRPr lang="en-US" sz="1800" dirty="0">
              <a:latin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1335</TotalTime>
  <Words>2043</Words>
  <Application>Microsoft Office PowerPoint</Application>
  <PresentationFormat>On-screen Show (4:3)</PresentationFormat>
  <Paragraphs>211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Metro</vt:lpstr>
      <vt:lpstr>Pygmalion Effect:  teachers’ Expectations And how they impact Student Achievement</vt:lpstr>
      <vt:lpstr>Table of Contents</vt:lpstr>
      <vt:lpstr>The Pygmalion Effect in Education </vt:lpstr>
      <vt:lpstr>Statement of Problem: </vt:lpstr>
      <vt:lpstr>Review of related literature</vt:lpstr>
      <vt:lpstr>   Intervention Topics</vt:lpstr>
      <vt:lpstr>The Pygmalion Effect works through the self-fulfilling prophecy.</vt:lpstr>
      <vt:lpstr>Pygmalion Effect, fact or fiction?</vt:lpstr>
      <vt:lpstr>Four Factors in Mediation of Teacher  Expectancy Effects</vt:lpstr>
      <vt:lpstr>What can be done to help teachers be aware of and combat the Pygmalion Effect?</vt:lpstr>
      <vt:lpstr>Independent Evaluation </vt:lpstr>
      <vt:lpstr>Cycle of Expectations</vt:lpstr>
      <vt:lpstr>Defiance of Expectations</vt:lpstr>
      <vt:lpstr>Teacher Dependence</vt:lpstr>
      <vt:lpstr>Great Expectations Yield Great Results </vt:lpstr>
      <vt:lpstr>Low Expectations Yield Poor Results</vt:lpstr>
      <vt:lpstr>Teachers as Divisive Forces</vt:lpstr>
      <vt:lpstr>Teachers as Agents of Stagnation</vt:lpstr>
      <vt:lpstr>Organizational Control</vt:lpstr>
      <vt:lpstr>Statement of Hypothesis</vt:lpstr>
      <vt:lpstr>    Method</vt:lpstr>
      <vt:lpstr>References</vt:lpstr>
      <vt:lpstr>References (2)</vt:lpstr>
      <vt:lpstr>References (3)</vt:lpstr>
      <vt:lpstr>References (4)</vt:lpstr>
      <vt:lpstr>Appendix A:  Student Survey</vt:lpstr>
      <vt:lpstr>Appendix B:  Teacher Survey</vt:lpstr>
      <vt:lpstr>Appendix C:  Parent Permission</vt:lpstr>
      <vt:lpstr>Appendix D: Teacher’s Permission</vt:lpstr>
      <vt:lpstr>Appendix E:  Principal’s Permission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Pygmalion  Expectations And Student Achievement</dc:title>
  <dc:creator>Windows User</dc:creator>
  <cp:lastModifiedBy>Windows User</cp:lastModifiedBy>
  <cp:revision>134</cp:revision>
  <dcterms:created xsi:type="dcterms:W3CDTF">2012-10-15T16:44:30Z</dcterms:created>
  <dcterms:modified xsi:type="dcterms:W3CDTF">2012-12-07T21:43:54Z</dcterms:modified>
</cp:coreProperties>
</file>